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sldIdLst>
    <p:sldId id="256" r:id="rId4"/>
    <p:sldId id="270" r:id="rId5"/>
    <p:sldId id="274" r:id="rId6"/>
    <p:sldId id="275" r:id="rId7"/>
    <p:sldId id="278" r:id="rId8"/>
    <p:sldId id="277" r:id="rId9"/>
    <p:sldId id="276" r:id="rId10"/>
    <p:sldId id="272" r:id="rId11"/>
    <p:sldId id="265" r:id="rId12"/>
    <p:sldId id="273" r:id="rId13"/>
    <p:sldId id="279" r:id="rId14"/>
    <p:sldId id="280" r:id="rId15"/>
    <p:sldId id="287" r:id="rId16"/>
    <p:sldId id="281" r:id="rId17"/>
    <p:sldId id="282" r:id="rId18"/>
    <p:sldId id="288" r:id="rId19"/>
    <p:sldId id="283" r:id="rId20"/>
    <p:sldId id="284" r:id="rId21"/>
    <p:sldId id="285" r:id="rId22"/>
    <p:sldId id="286" r:id="rId23"/>
    <p:sldId id="271" r:id="rId24"/>
  </p:sldIdLst>
  <p:sldSz cx="9144000" cy="6858000" type="screen4x3"/>
  <p:notesSz cx="6796088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1pPr>
    <a:lvl2pPr marL="736600" indent="-279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F20A0"/>
    <a:srgbClr val="FFCCFF"/>
    <a:srgbClr val="B31605"/>
    <a:srgbClr val="00CC99"/>
    <a:srgbClr val="CC0000"/>
    <a:srgbClr val="30A69B"/>
    <a:srgbClr val="26B099"/>
    <a:srgbClr val="FF5050"/>
    <a:srgbClr val="3399FF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89806" autoAdjust="0"/>
  </p:normalViewPr>
  <p:slideViewPr>
    <p:cSldViewPr>
      <p:cViewPr varScale="1">
        <p:scale>
          <a:sx n="95" d="100"/>
          <a:sy n="95" d="100"/>
        </p:scale>
        <p:origin x="-34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CCB85-E068-4937-9524-AD0D5580D5B0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F471F11-690A-43ED-A5E3-0F13F413BEBC}">
      <dgm:prSet phldrT="[Текст]" custT="1"/>
      <dgm:spPr/>
      <dgm:t>
        <a:bodyPr/>
        <a:lstStyle/>
        <a:p>
          <a:pPr algn="just"/>
          <a:r>
            <a:rPr lang="ru-RU" sz="1400" b="0" dirty="0" smtClean="0">
              <a:solidFill>
                <a:srgbClr val="2F20A0"/>
              </a:solidFill>
            </a:rPr>
            <a:t>Повышение эффективности деятельности государственных органов исполнительной власти, органов власти субъектов Российской Федерации (повышение уровня удовлетворенности потребителей качеством государственных услуг);</a:t>
          </a:r>
          <a:endParaRPr lang="ru-RU" sz="1400" b="0" dirty="0">
            <a:solidFill>
              <a:srgbClr val="2F20A0"/>
            </a:solidFill>
          </a:endParaRPr>
        </a:p>
      </dgm:t>
    </dgm:pt>
    <dgm:pt modelId="{76DC8FE7-A6DE-4F5E-B1B5-AF416423BBB6}" type="parTrans" cxnId="{D38FFD33-F3CB-4968-9B67-84A1912B1846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796B7EC4-8260-44F2-9DC8-1E27C64D4909}" type="sibTrans" cxnId="{D38FFD33-F3CB-4968-9B67-84A1912B1846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C84C0915-3922-443A-AD47-FAA746F24E2E}">
      <dgm:prSet phldrT="[Текст]" custT="1"/>
      <dgm:spPr/>
      <dgm:t>
        <a:bodyPr/>
        <a:lstStyle/>
        <a:p>
          <a:pPr algn="just"/>
          <a:endParaRPr lang="ru-RU" sz="1400" b="0" dirty="0">
            <a:solidFill>
              <a:srgbClr val="2F20A0"/>
            </a:solidFill>
          </a:endParaRPr>
        </a:p>
      </dgm:t>
    </dgm:pt>
    <dgm:pt modelId="{678ABEB0-3B34-4015-A834-131675C4B505}" type="parTrans" cxnId="{DEE49CA8-462D-4302-9AA7-1B13D454EAC1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68997A1E-E039-4B71-8B4A-36ED05B29656}" type="sibTrans" cxnId="{DEE49CA8-462D-4302-9AA7-1B13D454EAC1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830EBA50-4F1C-4935-B763-64999214D718}">
      <dgm:prSet custT="1"/>
      <dgm:spPr/>
      <dgm:t>
        <a:bodyPr/>
        <a:lstStyle/>
        <a:p>
          <a:pPr algn="just"/>
          <a:r>
            <a:rPr lang="ru-RU" sz="1400" b="0" dirty="0" smtClean="0">
              <a:solidFill>
                <a:srgbClr val="2F20A0"/>
              </a:solidFill>
            </a:rPr>
            <a:t>Снижение количества нарушений со стороны органов государственной власти;</a:t>
          </a:r>
          <a:endParaRPr lang="ru-RU" sz="1400" b="0" dirty="0">
            <a:solidFill>
              <a:srgbClr val="2F20A0"/>
            </a:solidFill>
          </a:endParaRPr>
        </a:p>
      </dgm:t>
    </dgm:pt>
    <dgm:pt modelId="{EBAE3588-60D1-4733-800D-36D62FD13B2B}" type="parTrans" cxnId="{BBDC9AFF-2F30-45FB-AE66-AB83DA113B58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587DA446-133B-4496-A3B6-270761A8789B}" type="sibTrans" cxnId="{BBDC9AFF-2F30-45FB-AE66-AB83DA113B58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0673557D-DE49-46B3-B0BA-7423DBA86463}">
      <dgm:prSet phldrT="[Текст]" custT="1"/>
      <dgm:spPr/>
      <dgm:t>
        <a:bodyPr/>
        <a:lstStyle/>
        <a:p>
          <a:pPr algn="just"/>
          <a:endParaRPr lang="ru-RU" sz="1400" b="0" dirty="0">
            <a:solidFill>
              <a:srgbClr val="2F20A0"/>
            </a:solidFill>
          </a:endParaRPr>
        </a:p>
      </dgm:t>
    </dgm:pt>
    <dgm:pt modelId="{135E2775-A80E-4BD6-A4EB-4460C7ED6DAF}" type="parTrans" cxnId="{1483500F-6B68-408B-8F15-732AAF5F9242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64571D1F-A914-4CF8-91E3-443BF5395179}" type="sibTrans" cxnId="{1483500F-6B68-408B-8F15-732AAF5F9242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CF9E11BA-3C0F-4797-B468-47A52768CBDA}">
      <dgm:prSet custT="1"/>
      <dgm:spPr/>
      <dgm:t>
        <a:bodyPr/>
        <a:lstStyle/>
        <a:p>
          <a:pPr algn="just"/>
          <a:r>
            <a:rPr lang="ru-RU" sz="1400" b="0" smtClean="0">
              <a:solidFill>
                <a:srgbClr val="2F20A0"/>
              </a:solidFill>
            </a:rPr>
            <a:t>Устранение избыточных административных барьеров ведения бизнеса;</a:t>
          </a:r>
          <a:endParaRPr lang="ru-RU" sz="1400" b="0" dirty="0">
            <a:solidFill>
              <a:srgbClr val="2F20A0"/>
            </a:solidFill>
          </a:endParaRPr>
        </a:p>
      </dgm:t>
    </dgm:pt>
    <dgm:pt modelId="{87A8BF74-D858-4EED-A150-9A9B596BF8CA}" type="parTrans" cxnId="{495F2F07-D5EC-4749-8CE5-872AD0AD6F74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C212F3C6-1784-4889-9801-E66642FAB6FB}" type="sibTrans" cxnId="{495F2F07-D5EC-4749-8CE5-872AD0AD6F74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366470AB-7015-4E75-BE87-A8833171E3C3}">
      <dgm:prSet custT="1"/>
      <dgm:spPr/>
      <dgm:t>
        <a:bodyPr/>
        <a:lstStyle/>
        <a:p>
          <a:pPr algn="just"/>
          <a:r>
            <a:rPr lang="ru-RU" sz="1400" b="0" dirty="0" smtClean="0">
              <a:solidFill>
                <a:srgbClr val="2F20A0"/>
              </a:solidFill>
            </a:rPr>
            <a:t>Снижение доли государства в рыночных секторах экономики;</a:t>
          </a:r>
          <a:endParaRPr lang="ru-RU" sz="1400" b="0" dirty="0">
            <a:solidFill>
              <a:srgbClr val="2F20A0"/>
            </a:solidFill>
          </a:endParaRPr>
        </a:p>
      </dgm:t>
    </dgm:pt>
    <dgm:pt modelId="{4418E93C-D6CE-4747-8B06-1DC933A3381D}" type="parTrans" cxnId="{D0CB100E-D13C-4530-B61F-D1512E8A47AD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BB23FF13-15CD-41FF-BE39-8146B834D7CE}" type="sibTrans" cxnId="{D0CB100E-D13C-4530-B61F-D1512E8A47AD}">
      <dgm:prSet/>
      <dgm:spPr/>
      <dgm:t>
        <a:bodyPr/>
        <a:lstStyle/>
        <a:p>
          <a:pPr algn="just"/>
          <a:endParaRPr lang="ru-RU" sz="1400" b="0">
            <a:solidFill>
              <a:srgbClr val="2F20A0"/>
            </a:solidFill>
          </a:endParaRPr>
        </a:p>
      </dgm:t>
    </dgm:pt>
    <dgm:pt modelId="{176F9A78-CBCB-4BC0-B92A-36BDC33026B3}" type="pres">
      <dgm:prSet presAssocID="{66BCCB85-E068-4937-9524-AD0D5580D5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0256A-4D40-46E8-BC7D-EAD0D49FB5B1}" type="pres">
      <dgm:prSet presAssocID="{FF471F11-690A-43ED-A5E3-0F13F413BEBC}" presName="parentText" presStyleLbl="node1" presStyleIdx="0" presStyleCnt="4" custLinFactNeighborY="50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47B6-B7AF-4097-BE25-B8DCE1329EDC}" type="pres">
      <dgm:prSet presAssocID="{FF471F11-690A-43ED-A5E3-0F13F413BE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1C617-DECF-4CC0-8933-E9E904D81468}" type="pres">
      <dgm:prSet presAssocID="{830EBA50-4F1C-4935-B763-64999214D7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52175-9F54-41E2-A9E7-B5755AE1AC33}" type="pres">
      <dgm:prSet presAssocID="{830EBA50-4F1C-4935-B763-64999214D7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3F8E9-1145-4D74-A38E-439187EA8E8C}" type="pres">
      <dgm:prSet presAssocID="{366470AB-7015-4E75-BE87-A8833171E3C3}" presName="parentText" presStyleLbl="node1" presStyleIdx="2" presStyleCnt="4" custLinFactY="-5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743D-E72E-4847-A6CF-6AD6AABE9C77}" type="pres">
      <dgm:prSet presAssocID="{BB23FF13-15CD-41FF-BE39-8146B834D7CE}" presName="spacer" presStyleCnt="0"/>
      <dgm:spPr/>
    </dgm:pt>
    <dgm:pt modelId="{FBFBCF25-6D98-48A1-AA2E-05F23B889ADE}" type="pres">
      <dgm:prSet presAssocID="{CF9E11BA-3C0F-4797-B468-47A52768CBDA}" presName="parentText" presStyleLbl="node1" presStyleIdx="3" presStyleCnt="4" custLinFactY="11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99EF7-37D8-413D-BC90-279EFBF4CEF4}" type="presOf" srcId="{FF471F11-690A-43ED-A5E3-0F13F413BEBC}" destId="{0F70256A-4D40-46E8-BC7D-EAD0D49FB5B1}" srcOrd="0" destOrd="0" presId="urn:microsoft.com/office/officeart/2005/8/layout/vList2"/>
    <dgm:cxn modelId="{A8EE6666-27A7-4F45-ACAF-A134B2D38980}" type="presOf" srcId="{0673557D-DE49-46B3-B0BA-7423DBA86463}" destId="{D4652175-9F54-41E2-A9E7-B5755AE1AC33}" srcOrd="0" destOrd="0" presId="urn:microsoft.com/office/officeart/2005/8/layout/vList2"/>
    <dgm:cxn modelId="{581955FD-9C2A-4255-BAFB-CD92CE078CE0}" type="presOf" srcId="{830EBA50-4F1C-4935-B763-64999214D718}" destId="{6E71C617-DECF-4CC0-8933-E9E904D81468}" srcOrd="0" destOrd="0" presId="urn:microsoft.com/office/officeart/2005/8/layout/vList2"/>
    <dgm:cxn modelId="{E4A00BDC-A0D7-4037-87A5-252C273F081A}" type="presOf" srcId="{CF9E11BA-3C0F-4797-B468-47A52768CBDA}" destId="{FBFBCF25-6D98-48A1-AA2E-05F23B889ADE}" srcOrd="0" destOrd="0" presId="urn:microsoft.com/office/officeart/2005/8/layout/vList2"/>
    <dgm:cxn modelId="{495F2F07-D5EC-4749-8CE5-872AD0AD6F74}" srcId="{66BCCB85-E068-4937-9524-AD0D5580D5B0}" destId="{CF9E11BA-3C0F-4797-B468-47A52768CBDA}" srcOrd="3" destOrd="0" parTransId="{87A8BF74-D858-4EED-A150-9A9B596BF8CA}" sibTransId="{C212F3C6-1784-4889-9801-E66642FAB6FB}"/>
    <dgm:cxn modelId="{D0CB100E-D13C-4530-B61F-D1512E8A47AD}" srcId="{66BCCB85-E068-4937-9524-AD0D5580D5B0}" destId="{366470AB-7015-4E75-BE87-A8833171E3C3}" srcOrd="2" destOrd="0" parTransId="{4418E93C-D6CE-4747-8B06-1DC933A3381D}" sibTransId="{BB23FF13-15CD-41FF-BE39-8146B834D7CE}"/>
    <dgm:cxn modelId="{A1729AE0-28A4-4D6D-830D-B9A6D971FC77}" type="presOf" srcId="{366470AB-7015-4E75-BE87-A8833171E3C3}" destId="{0E13F8E9-1145-4D74-A38E-439187EA8E8C}" srcOrd="0" destOrd="0" presId="urn:microsoft.com/office/officeart/2005/8/layout/vList2"/>
    <dgm:cxn modelId="{DEE49CA8-462D-4302-9AA7-1B13D454EAC1}" srcId="{FF471F11-690A-43ED-A5E3-0F13F413BEBC}" destId="{C84C0915-3922-443A-AD47-FAA746F24E2E}" srcOrd="0" destOrd="0" parTransId="{678ABEB0-3B34-4015-A834-131675C4B505}" sibTransId="{68997A1E-E039-4B71-8B4A-36ED05B29656}"/>
    <dgm:cxn modelId="{7BAEEB7D-5F2D-457E-866F-6435089C3872}" type="presOf" srcId="{C84C0915-3922-443A-AD47-FAA746F24E2E}" destId="{D4E947B6-B7AF-4097-BE25-B8DCE1329EDC}" srcOrd="0" destOrd="0" presId="urn:microsoft.com/office/officeart/2005/8/layout/vList2"/>
    <dgm:cxn modelId="{8B1A3816-26C1-4E8B-9C8F-BEF537E8FED4}" type="presOf" srcId="{66BCCB85-E068-4937-9524-AD0D5580D5B0}" destId="{176F9A78-CBCB-4BC0-B92A-36BDC33026B3}" srcOrd="0" destOrd="0" presId="urn:microsoft.com/office/officeart/2005/8/layout/vList2"/>
    <dgm:cxn modelId="{BBDC9AFF-2F30-45FB-AE66-AB83DA113B58}" srcId="{66BCCB85-E068-4937-9524-AD0D5580D5B0}" destId="{830EBA50-4F1C-4935-B763-64999214D718}" srcOrd="1" destOrd="0" parTransId="{EBAE3588-60D1-4733-800D-36D62FD13B2B}" sibTransId="{587DA446-133B-4496-A3B6-270761A8789B}"/>
    <dgm:cxn modelId="{1483500F-6B68-408B-8F15-732AAF5F9242}" srcId="{830EBA50-4F1C-4935-B763-64999214D718}" destId="{0673557D-DE49-46B3-B0BA-7423DBA86463}" srcOrd="0" destOrd="0" parTransId="{135E2775-A80E-4BD6-A4EB-4460C7ED6DAF}" sibTransId="{64571D1F-A914-4CF8-91E3-443BF5395179}"/>
    <dgm:cxn modelId="{D38FFD33-F3CB-4968-9B67-84A1912B1846}" srcId="{66BCCB85-E068-4937-9524-AD0D5580D5B0}" destId="{FF471F11-690A-43ED-A5E3-0F13F413BEBC}" srcOrd="0" destOrd="0" parTransId="{76DC8FE7-A6DE-4F5E-B1B5-AF416423BBB6}" sibTransId="{796B7EC4-8260-44F2-9DC8-1E27C64D4909}"/>
    <dgm:cxn modelId="{9890C1CC-475B-427B-BC1C-0323E54C0F14}" type="presParOf" srcId="{176F9A78-CBCB-4BC0-B92A-36BDC33026B3}" destId="{0F70256A-4D40-46E8-BC7D-EAD0D49FB5B1}" srcOrd="0" destOrd="0" presId="urn:microsoft.com/office/officeart/2005/8/layout/vList2"/>
    <dgm:cxn modelId="{D2A86C25-09E7-41EB-A8F4-627CB4B708F5}" type="presParOf" srcId="{176F9A78-CBCB-4BC0-B92A-36BDC33026B3}" destId="{D4E947B6-B7AF-4097-BE25-B8DCE1329EDC}" srcOrd="1" destOrd="0" presId="urn:microsoft.com/office/officeart/2005/8/layout/vList2"/>
    <dgm:cxn modelId="{7C68D4E6-621B-4DB8-9D89-6384A82894FA}" type="presParOf" srcId="{176F9A78-CBCB-4BC0-B92A-36BDC33026B3}" destId="{6E71C617-DECF-4CC0-8933-E9E904D81468}" srcOrd="2" destOrd="0" presId="urn:microsoft.com/office/officeart/2005/8/layout/vList2"/>
    <dgm:cxn modelId="{4FAC0068-18C9-46AD-88C0-D40401D25748}" type="presParOf" srcId="{176F9A78-CBCB-4BC0-B92A-36BDC33026B3}" destId="{D4652175-9F54-41E2-A9E7-B5755AE1AC33}" srcOrd="3" destOrd="0" presId="urn:microsoft.com/office/officeart/2005/8/layout/vList2"/>
    <dgm:cxn modelId="{52B3EEA4-53DA-48FE-A2A8-ACAB1841E5AE}" type="presParOf" srcId="{176F9A78-CBCB-4BC0-B92A-36BDC33026B3}" destId="{0E13F8E9-1145-4D74-A38E-439187EA8E8C}" srcOrd="4" destOrd="0" presId="urn:microsoft.com/office/officeart/2005/8/layout/vList2"/>
    <dgm:cxn modelId="{1254277B-EF20-4FDA-8911-E3F0884119B8}" type="presParOf" srcId="{176F9A78-CBCB-4BC0-B92A-36BDC33026B3}" destId="{6C19743D-E72E-4847-A6CF-6AD6AABE9C77}" srcOrd="5" destOrd="0" presId="urn:microsoft.com/office/officeart/2005/8/layout/vList2"/>
    <dgm:cxn modelId="{9F265A50-AF9D-4395-AC34-7E81D15E21B9}" type="presParOf" srcId="{176F9A78-CBCB-4BC0-B92A-36BDC33026B3}" destId="{FBFBCF25-6D98-48A1-AA2E-05F23B889ADE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4F3D8-4679-4257-A0FB-521AAD027F5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B3DBE3-65A2-49DF-BE9D-F527B487AC7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Стимулирование снижения цен на услуги субъектов естественных монополий, повышения качества таких услуг и их доступности:</a:t>
          </a:r>
          <a:endParaRPr lang="ru-RU" sz="1600" dirty="0">
            <a:solidFill>
              <a:srgbClr val="002060"/>
            </a:solidFill>
          </a:endParaRPr>
        </a:p>
      </dgm:t>
    </dgm:pt>
    <dgm:pt modelId="{7D39A195-9DCD-48A8-AA45-C1554FA95B68}" type="parTrans" cxnId="{5EB1413F-E60F-4542-A4B9-D495A5907860}">
      <dgm:prSet/>
      <dgm:spPr/>
      <dgm:t>
        <a:bodyPr/>
        <a:lstStyle/>
        <a:p>
          <a:endParaRPr lang="ru-RU"/>
        </a:p>
      </dgm:t>
    </dgm:pt>
    <dgm:pt modelId="{04EC782F-3C54-49E1-994E-25E4FE4B9614}" type="sibTrans" cxnId="{5EB1413F-E60F-4542-A4B9-D495A5907860}">
      <dgm:prSet/>
      <dgm:spPr/>
      <dgm:t>
        <a:bodyPr/>
        <a:lstStyle/>
        <a:p>
          <a:endParaRPr lang="ru-RU"/>
        </a:p>
      </dgm:t>
    </dgm:pt>
    <dgm:pt modelId="{87791E56-B8BA-4E7C-A3E8-39D410E4C3BB}">
      <dgm:prSet phldrT="[Текст]" custT="1"/>
      <dgm:spPr/>
      <dgm:t>
        <a:bodyPr/>
        <a:lstStyle/>
        <a:p>
          <a:r>
            <a:rPr lang="ru-RU" sz="1600" smtClean="0">
              <a:solidFill>
                <a:srgbClr val="002060"/>
              </a:solidFill>
            </a:rPr>
            <a:t>Повышение эффективности реформирования субъектов естественных монополий</a:t>
          </a:r>
          <a:endParaRPr lang="ru-RU" sz="1600" dirty="0">
            <a:solidFill>
              <a:srgbClr val="002060"/>
            </a:solidFill>
          </a:endParaRPr>
        </a:p>
      </dgm:t>
    </dgm:pt>
    <dgm:pt modelId="{280D223A-6312-459D-BC48-424260D0FBB3}" type="parTrans" cxnId="{8226AD43-9378-411A-A4D9-280DA0FCC0CB}">
      <dgm:prSet/>
      <dgm:spPr/>
      <dgm:t>
        <a:bodyPr/>
        <a:lstStyle/>
        <a:p>
          <a:endParaRPr lang="ru-RU"/>
        </a:p>
      </dgm:t>
    </dgm:pt>
    <dgm:pt modelId="{1539EC8F-94B5-4052-95C7-637CA3068263}" type="sibTrans" cxnId="{8226AD43-9378-411A-A4D9-280DA0FCC0CB}">
      <dgm:prSet/>
      <dgm:spPr/>
      <dgm:t>
        <a:bodyPr/>
        <a:lstStyle/>
        <a:p>
          <a:endParaRPr lang="ru-RU"/>
        </a:p>
      </dgm:t>
    </dgm:pt>
    <dgm:pt modelId="{5FBF9948-A93F-4CD0-842E-B93C8C955E8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Повышение прозрачности закупок, осуществляемых субъектами естественных монополий, в целях снижения себестоимости и повышения эффективности использования ограниченных ресурсов</a:t>
          </a:r>
          <a:endParaRPr lang="ru-RU" sz="1600" dirty="0">
            <a:solidFill>
              <a:srgbClr val="002060"/>
            </a:solidFill>
          </a:endParaRPr>
        </a:p>
      </dgm:t>
    </dgm:pt>
    <dgm:pt modelId="{5FD94FB7-315A-47A8-8942-1525F7A3D29E}" type="parTrans" cxnId="{B43A10E1-48D7-4847-9152-178DF573CAAC}">
      <dgm:prSet/>
      <dgm:spPr/>
      <dgm:t>
        <a:bodyPr/>
        <a:lstStyle/>
        <a:p>
          <a:endParaRPr lang="ru-RU"/>
        </a:p>
      </dgm:t>
    </dgm:pt>
    <dgm:pt modelId="{8CBDF268-642C-4BCB-893E-2D4765807C2C}" type="sibTrans" cxnId="{B43A10E1-48D7-4847-9152-178DF573CAAC}">
      <dgm:prSet/>
      <dgm:spPr/>
      <dgm:t>
        <a:bodyPr/>
        <a:lstStyle/>
        <a:p>
          <a:endParaRPr lang="ru-RU"/>
        </a:p>
      </dgm:t>
    </dgm:pt>
    <dgm:pt modelId="{B5323471-F68D-4013-AF4E-2F060E1A04D8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Повышение доступности услуг и инфраструктуры субъектов естественных монополий</a:t>
          </a:r>
          <a:endParaRPr lang="ru-RU" sz="1600" dirty="0">
            <a:solidFill>
              <a:srgbClr val="002060"/>
            </a:solidFill>
          </a:endParaRPr>
        </a:p>
      </dgm:t>
    </dgm:pt>
    <dgm:pt modelId="{2BBD49AC-F69A-4188-90F1-34D01D1A2A30}" type="parTrans" cxnId="{03C1D990-DC13-47F8-B678-D087C8A082DB}">
      <dgm:prSet/>
      <dgm:spPr/>
      <dgm:t>
        <a:bodyPr/>
        <a:lstStyle/>
        <a:p>
          <a:endParaRPr lang="ru-RU"/>
        </a:p>
      </dgm:t>
    </dgm:pt>
    <dgm:pt modelId="{4C56148D-8208-4B5C-9864-12625E8AD8B1}" type="sibTrans" cxnId="{03C1D990-DC13-47F8-B678-D087C8A082DB}">
      <dgm:prSet/>
      <dgm:spPr/>
      <dgm:t>
        <a:bodyPr/>
        <a:lstStyle/>
        <a:p>
          <a:endParaRPr lang="ru-RU"/>
        </a:p>
      </dgm:t>
    </dgm:pt>
    <dgm:pt modelId="{5EBD57D4-648A-4647-BE7F-78DA1CDF7AB1}" type="pres">
      <dgm:prSet presAssocID="{0854F3D8-4679-4257-A0FB-521AAD027F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A1C44-FC8E-4FD4-B673-F3FED93C3DEF}" type="pres">
      <dgm:prSet presAssocID="{AFB3DBE3-65A2-49DF-BE9D-F527B487AC79}" presName="parentLin" presStyleCnt="0"/>
      <dgm:spPr/>
    </dgm:pt>
    <dgm:pt modelId="{27DE130F-DD6C-4E84-AD5D-C44C8F13D3D3}" type="pres">
      <dgm:prSet presAssocID="{AFB3DBE3-65A2-49DF-BE9D-F527B487AC7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AAA098-23CD-47DD-B0DB-FC8590556E94}" type="pres">
      <dgm:prSet presAssocID="{AFB3DBE3-65A2-49DF-BE9D-F527B487AC79}" presName="parentText" presStyleLbl="node1" presStyleIdx="0" presStyleCnt="4" custScaleX="142997" custScaleY="385665" custLinFactY="-27862" custLinFactNeighborX="-14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167BD-CF0F-459D-9DB7-90069D6320E6}" type="pres">
      <dgm:prSet presAssocID="{AFB3DBE3-65A2-49DF-BE9D-F527B487AC79}" presName="negativeSpace" presStyleCnt="0"/>
      <dgm:spPr/>
    </dgm:pt>
    <dgm:pt modelId="{F3317A9A-D3A9-4C38-8C72-58FB1F8DB086}" type="pres">
      <dgm:prSet presAssocID="{AFB3DBE3-65A2-49DF-BE9D-F527B487AC79}" presName="childText" presStyleLbl="conFgAcc1" presStyleIdx="0" presStyleCnt="4">
        <dgm:presLayoutVars>
          <dgm:bulletEnabled val="1"/>
        </dgm:presLayoutVars>
      </dgm:prSet>
      <dgm:spPr/>
    </dgm:pt>
    <dgm:pt modelId="{E5CE53CD-5E58-41AB-AF1E-25E433D42B0C}" type="pres">
      <dgm:prSet presAssocID="{04EC782F-3C54-49E1-994E-25E4FE4B9614}" presName="spaceBetweenRectangles" presStyleCnt="0"/>
      <dgm:spPr/>
    </dgm:pt>
    <dgm:pt modelId="{D59746E1-E3F4-4764-B8FD-52E7E2AF5C4C}" type="pres">
      <dgm:prSet presAssocID="{87791E56-B8BA-4E7C-A3E8-39D410E4C3BB}" presName="parentLin" presStyleCnt="0"/>
      <dgm:spPr/>
    </dgm:pt>
    <dgm:pt modelId="{1AECF7C3-2F16-40FF-9B40-629BCF6E5F34}" type="pres">
      <dgm:prSet presAssocID="{87791E56-B8BA-4E7C-A3E8-39D410E4C3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EFBD32F-48C0-4883-B7DF-EF4B7314BDD6}" type="pres">
      <dgm:prSet presAssocID="{87791E56-B8BA-4E7C-A3E8-39D410E4C3BB}" presName="parentText" presStyleLbl="node1" presStyleIdx="1" presStyleCnt="4" custScaleX="142997" custScaleY="371506" custLinFactNeighborX="9514" custLinFactNeighborY="-24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16D78-3AFA-475C-85FE-FEC4A07F160D}" type="pres">
      <dgm:prSet presAssocID="{87791E56-B8BA-4E7C-A3E8-39D410E4C3BB}" presName="negativeSpace" presStyleCnt="0"/>
      <dgm:spPr/>
    </dgm:pt>
    <dgm:pt modelId="{F2598E27-9286-4769-8C51-F87CA21BFE99}" type="pres">
      <dgm:prSet presAssocID="{87791E56-B8BA-4E7C-A3E8-39D410E4C3BB}" presName="childText" presStyleLbl="conFgAcc1" presStyleIdx="1" presStyleCnt="4">
        <dgm:presLayoutVars>
          <dgm:bulletEnabled val="1"/>
        </dgm:presLayoutVars>
      </dgm:prSet>
      <dgm:spPr/>
    </dgm:pt>
    <dgm:pt modelId="{738F4553-911B-4C52-95AA-C49576FC1801}" type="pres">
      <dgm:prSet presAssocID="{1539EC8F-94B5-4052-95C7-637CA3068263}" presName="spaceBetweenRectangles" presStyleCnt="0"/>
      <dgm:spPr/>
    </dgm:pt>
    <dgm:pt modelId="{7B31AB19-FEFF-46E0-82D9-D752EB6037A3}" type="pres">
      <dgm:prSet presAssocID="{5FBF9948-A93F-4CD0-842E-B93C8C955E8F}" presName="parentLin" presStyleCnt="0"/>
      <dgm:spPr/>
    </dgm:pt>
    <dgm:pt modelId="{DF0EFC84-CE33-408A-8FFB-BDCE4637960B}" type="pres">
      <dgm:prSet presAssocID="{5FBF9948-A93F-4CD0-842E-B93C8C955E8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FBE428C-9AEE-402D-8BAC-2D884CF528C1}" type="pres">
      <dgm:prSet presAssocID="{5FBF9948-A93F-4CD0-842E-B93C8C955E8F}" presName="parentText" presStyleLbl="node1" presStyleIdx="2" presStyleCnt="4" custScaleX="142997" custScaleY="623535" custLinFactNeighborX="-1437" custLinFactNeighborY="15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167D4-A6EB-4FF0-9B99-1F7518FD4873}" type="pres">
      <dgm:prSet presAssocID="{5FBF9948-A93F-4CD0-842E-B93C8C955E8F}" presName="negativeSpace" presStyleCnt="0"/>
      <dgm:spPr/>
    </dgm:pt>
    <dgm:pt modelId="{66543572-50F8-449D-87B0-4B58197B5351}" type="pres">
      <dgm:prSet presAssocID="{5FBF9948-A93F-4CD0-842E-B93C8C955E8F}" presName="childText" presStyleLbl="conFgAcc1" presStyleIdx="2" presStyleCnt="4">
        <dgm:presLayoutVars>
          <dgm:bulletEnabled val="1"/>
        </dgm:presLayoutVars>
      </dgm:prSet>
      <dgm:spPr/>
    </dgm:pt>
    <dgm:pt modelId="{9595D8EE-457A-40CF-99D1-CA767514E405}" type="pres">
      <dgm:prSet presAssocID="{8CBDF268-642C-4BCB-893E-2D4765807C2C}" presName="spaceBetweenRectangles" presStyleCnt="0"/>
      <dgm:spPr/>
    </dgm:pt>
    <dgm:pt modelId="{513913E8-FF77-4EE4-A1D1-6AB59BBBF668}" type="pres">
      <dgm:prSet presAssocID="{B5323471-F68D-4013-AF4E-2F060E1A04D8}" presName="parentLin" presStyleCnt="0"/>
      <dgm:spPr/>
    </dgm:pt>
    <dgm:pt modelId="{21A61656-85B0-43D4-95B4-C94952E2C84F}" type="pres">
      <dgm:prSet presAssocID="{B5323471-F68D-4013-AF4E-2F060E1A04D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EDDA1E-B8D0-4C72-B114-2647CF0B3D4D}" type="pres">
      <dgm:prSet presAssocID="{B5323471-F68D-4013-AF4E-2F060E1A04D8}" presName="parentText" presStyleLbl="node1" presStyleIdx="3" presStyleCnt="4" custScaleX="142997" custScaleY="461719" custLinFactY="5114" custLinFactNeighborX="478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5CAE-D955-4EFC-A381-C0208F8E7EBD}" type="pres">
      <dgm:prSet presAssocID="{B5323471-F68D-4013-AF4E-2F060E1A04D8}" presName="negativeSpace" presStyleCnt="0"/>
      <dgm:spPr/>
    </dgm:pt>
    <dgm:pt modelId="{DA918DD4-6957-4369-A2F1-656DAF4B10EB}" type="pres">
      <dgm:prSet presAssocID="{B5323471-F68D-4013-AF4E-2F060E1A04D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3E7600-4E2C-4AB6-96F4-5344EBCCA81D}" type="presOf" srcId="{87791E56-B8BA-4E7C-A3E8-39D410E4C3BB}" destId="{1AECF7C3-2F16-40FF-9B40-629BCF6E5F34}" srcOrd="0" destOrd="0" presId="urn:microsoft.com/office/officeart/2005/8/layout/list1"/>
    <dgm:cxn modelId="{B3B1071F-7523-47C1-BF5A-C7F66BBCF1A8}" type="presOf" srcId="{AFB3DBE3-65A2-49DF-BE9D-F527B487AC79}" destId="{27DE130F-DD6C-4E84-AD5D-C44C8F13D3D3}" srcOrd="0" destOrd="0" presId="urn:microsoft.com/office/officeart/2005/8/layout/list1"/>
    <dgm:cxn modelId="{B43A10E1-48D7-4847-9152-178DF573CAAC}" srcId="{0854F3D8-4679-4257-A0FB-521AAD027F50}" destId="{5FBF9948-A93F-4CD0-842E-B93C8C955E8F}" srcOrd="2" destOrd="0" parTransId="{5FD94FB7-315A-47A8-8942-1525F7A3D29E}" sibTransId="{8CBDF268-642C-4BCB-893E-2D4765807C2C}"/>
    <dgm:cxn modelId="{42E94C43-EC03-468D-B771-2A49D19F7537}" type="presOf" srcId="{5FBF9948-A93F-4CD0-842E-B93C8C955E8F}" destId="{DF0EFC84-CE33-408A-8FFB-BDCE4637960B}" srcOrd="0" destOrd="0" presId="urn:microsoft.com/office/officeart/2005/8/layout/list1"/>
    <dgm:cxn modelId="{8226AD43-9378-411A-A4D9-280DA0FCC0CB}" srcId="{0854F3D8-4679-4257-A0FB-521AAD027F50}" destId="{87791E56-B8BA-4E7C-A3E8-39D410E4C3BB}" srcOrd="1" destOrd="0" parTransId="{280D223A-6312-459D-BC48-424260D0FBB3}" sibTransId="{1539EC8F-94B5-4052-95C7-637CA3068263}"/>
    <dgm:cxn modelId="{E00CC542-23A9-40AF-ACF1-8A2E77A77651}" type="presOf" srcId="{B5323471-F68D-4013-AF4E-2F060E1A04D8}" destId="{D7EDDA1E-B8D0-4C72-B114-2647CF0B3D4D}" srcOrd="1" destOrd="0" presId="urn:microsoft.com/office/officeart/2005/8/layout/list1"/>
    <dgm:cxn modelId="{03C1D990-DC13-47F8-B678-D087C8A082DB}" srcId="{0854F3D8-4679-4257-A0FB-521AAD027F50}" destId="{B5323471-F68D-4013-AF4E-2F060E1A04D8}" srcOrd="3" destOrd="0" parTransId="{2BBD49AC-F69A-4188-90F1-34D01D1A2A30}" sibTransId="{4C56148D-8208-4B5C-9864-12625E8AD8B1}"/>
    <dgm:cxn modelId="{84BA6CA0-10D7-49C3-B498-B383268BF68B}" type="presOf" srcId="{B5323471-F68D-4013-AF4E-2F060E1A04D8}" destId="{21A61656-85B0-43D4-95B4-C94952E2C84F}" srcOrd="0" destOrd="0" presId="urn:microsoft.com/office/officeart/2005/8/layout/list1"/>
    <dgm:cxn modelId="{05679500-44CF-4699-8C8C-D379ABECA909}" type="presOf" srcId="{0854F3D8-4679-4257-A0FB-521AAD027F50}" destId="{5EBD57D4-648A-4647-BE7F-78DA1CDF7AB1}" srcOrd="0" destOrd="0" presId="urn:microsoft.com/office/officeart/2005/8/layout/list1"/>
    <dgm:cxn modelId="{AA7BFCEC-5656-4155-84AE-456997400C68}" type="presOf" srcId="{87791E56-B8BA-4E7C-A3E8-39D410E4C3BB}" destId="{8EFBD32F-48C0-4883-B7DF-EF4B7314BDD6}" srcOrd="1" destOrd="0" presId="urn:microsoft.com/office/officeart/2005/8/layout/list1"/>
    <dgm:cxn modelId="{18DB9E18-033C-424B-A016-2D6C6F5C25FE}" type="presOf" srcId="{5FBF9948-A93F-4CD0-842E-B93C8C955E8F}" destId="{9FBE428C-9AEE-402D-8BAC-2D884CF528C1}" srcOrd="1" destOrd="0" presId="urn:microsoft.com/office/officeart/2005/8/layout/list1"/>
    <dgm:cxn modelId="{5EB1413F-E60F-4542-A4B9-D495A5907860}" srcId="{0854F3D8-4679-4257-A0FB-521AAD027F50}" destId="{AFB3DBE3-65A2-49DF-BE9D-F527B487AC79}" srcOrd="0" destOrd="0" parTransId="{7D39A195-9DCD-48A8-AA45-C1554FA95B68}" sibTransId="{04EC782F-3C54-49E1-994E-25E4FE4B9614}"/>
    <dgm:cxn modelId="{6AC94A0A-3713-4B36-82D9-BFCC2A1A5C0A}" type="presOf" srcId="{AFB3DBE3-65A2-49DF-BE9D-F527B487AC79}" destId="{D4AAA098-23CD-47DD-B0DB-FC8590556E94}" srcOrd="1" destOrd="0" presId="urn:microsoft.com/office/officeart/2005/8/layout/list1"/>
    <dgm:cxn modelId="{A90ABA0E-165F-45DB-A2D0-BC07D84FBBAC}" type="presParOf" srcId="{5EBD57D4-648A-4647-BE7F-78DA1CDF7AB1}" destId="{5B7A1C44-FC8E-4FD4-B673-F3FED93C3DEF}" srcOrd="0" destOrd="0" presId="urn:microsoft.com/office/officeart/2005/8/layout/list1"/>
    <dgm:cxn modelId="{604C3313-CF40-4A4C-AA86-FA999ABC560D}" type="presParOf" srcId="{5B7A1C44-FC8E-4FD4-B673-F3FED93C3DEF}" destId="{27DE130F-DD6C-4E84-AD5D-C44C8F13D3D3}" srcOrd="0" destOrd="0" presId="urn:microsoft.com/office/officeart/2005/8/layout/list1"/>
    <dgm:cxn modelId="{4ACE76D9-8D33-4085-B3D2-3ED75BA36566}" type="presParOf" srcId="{5B7A1C44-FC8E-4FD4-B673-F3FED93C3DEF}" destId="{D4AAA098-23CD-47DD-B0DB-FC8590556E94}" srcOrd="1" destOrd="0" presId="urn:microsoft.com/office/officeart/2005/8/layout/list1"/>
    <dgm:cxn modelId="{3AF9777B-274E-400D-BE52-0EF72DD6E9DF}" type="presParOf" srcId="{5EBD57D4-648A-4647-BE7F-78DA1CDF7AB1}" destId="{EBE167BD-CF0F-459D-9DB7-90069D6320E6}" srcOrd="1" destOrd="0" presId="urn:microsoft.com/office/officeart/2005/8/layout/list1"/>
    <dgm:cxn modelId="{0AF4D33B-5EA5-4EEA-A810-DE00EDE58381}" type="presParOf" srcId="{5EBD57D4-648A-4647-BE7F-78DA1CDF7AB1}" destId="{F3317A9A-D3A9-4C38-8C72-58FB1F8DB086}" srcOrd="2" destOrd="0" presId="urn:microsoft.com/office/officeart/2005/8/layout/list1"/>
    <dgm:cxn modelId="{D72523DF-84B6-49F8-BFCB-FED72A38FD75}" type="presParOf" srcId="{5EBD57D4-648A-4647-BE7F-78DA1CDF7AB1}" destId="{E5CE53CD-5E58-41AB-AF1E-25E433D42B0C}" srcOrd="3" destOrd="0" presId="urn:microsoft.com/office/officeart/2005/8/layout/list1"/>
    <dgm:cxn modelId="{986AC36D-B288-422A-8BEB-698ADAD97B77}" type="presParOf" srcId="{5EBD57D4-648A-4647-BE7F-78DA1CDF7AB1}" destId="{D59746E1-E3F4-4764-B8FD-52E7E2AF5C4C}" srcOrd="4" destOrd="0" presId="urn:microsoft.com/office/officeart/2005/8/layout/list1"/>
    <dgm:cxn modelId="{25617299-7CDD-4193-B153-62A89B3ECF6A}" type="presParOf" srcId="{D59746E1-E3F4-4764-B8FD-52E7E2AF5C4C}" destId="{1AECF7C3-2F16-40FF-9B40-629BCF6E5F34}" srcOrd="0" destOrd="0" presId="urn:microsoft.com/office/officeart/2005/8/layout/list1"/>
    <dgm:cxn modelId="{5CAE8816-AE53-4177-8A10-46840609C74C}" type="presParOf" srcId="{D59746E1-E3F4-4764-B8FD-52E7E2AF5C4C}" destId="{8EFBD32F-48C0-4883-B7DF-EF4B7314BDD6}" srcOrd="1" destOrd="0" presId="urn:microsoft.com/office/officeart/2005/8/layout/list1"/>
    <dgm:cxn modelId="{104BF85E-E30F-4241-98B3-CC50CDF01B36}" type="presParOf" srcId="{5EBD57D4-648A-4647-BE7F-78DA1CDF7AB1}" destId="{A9516D78-3AFA-475C-85FE-FEC4A07F160D}" srcOrd="5" destOrd="0" presId="urn:microsoft.com/office/officeart/2005/8/layout/list1"/>
    <dgm:cxn modelId="{B8355FF6-139E-409F-81C2-37ACED353E0B}" type="presParOf" srcId="{5EBD57D4-648A-4647-BE7F-78DA1CDF7AB1}" destId="{F2598E27-9286-4769-8C51-F87CA21BFE99}" srcOrd="6" destOrd="0" presId="urn:microsoft.com/office/officeart/2005/8/layout/list1"/>
    <dgm:cxn modelId="{F00BFD85-5A85-4E3B-9F0D-3B4D20464FF7}" type="presParOf" srcId="{5EBD57D4-648A-4647-BE7F-78DA1CDF7AB1}" destId="{738F4553-911B-4C52-95AA-C49576FC1801}" srcOrd="7" destOrd="0" presId="urn:microsoft.com/office/officeart/2005/8/layout/list1"/>
    <dgm:cxn modelId="{68F5355F-665E-40BF-99AF-CB6ED31968D5}" type="presParOf" srcId="{5EBD57D4-648A-4647-BE7F-78DA1CDF7AB1}" destId="{7B31AB19-FEFF-46E0-82D9-D752EB6037A3}" srcOrd="8" destOrd="0" presId="urn:microsoft.com/office/officeart/2005/8/layout/list1"/>
    <dgm:cxn modelId="{0C6D9B66-1A2C-4B87-9713-D7412C0DA3ED}" type="presParOf" srcId="{7B31AB19-FEFF-46E0-82D9-D752EB6037A3}" destId="{DF0EFC84-CE33-408A-8FFB-BDCE4637960B}" srcOrd="0" destOrd="0" presId="urn:microsoft.com/office/officeart/2005/8/layout/list1"/>
    <dgm:cxn modelId="{82633627-9F52-47DD-9043-170EF71ACBD3}" type="presParOf" srcId="{7B31AB19-FEFF-46E0-82D9-D752EB6037A3}" destId="{9FBE428C-9AEE-402D-8BAC-2D884CF528C1}" srcOrd="1" destOrd="0" presId="urn:microsoft.com/office/officeart/2005/8/layout/list1"/>
    <dgm:cxn modelId="{C68D6227-6552-4AF0-A7D5-A02332AD3332}" type="presParOf" srcId="{5EBD57D4-648A-4647-BE7F-78DA1CDF7AB1}" destId="{F7C167D4-A6EB-4FF0-9B99-1F7518FD4873}" srcOrd="9" destOrd="0" presId="urn:microsoft.com/office/officeart/2005/8/layout/list1"/>
    <dgm:cxn modelId="{29F43337-50B6-4836-82E0-8FBF9EDB7C6F}" type="presParOf" srcId="{5EBD57D4-648A-4647-BE7F-78DA1CDF7AB1}" destId="{66543572-50F8-449D-87B0-4B58197B5351}" srcOrd="10" destOrd="0" presId="urn:microsoft.com/office/officeart/2005/8/layout/list1"/>
    <dgm:cxn modelId="{6F14ED83-ED44-46BC-8C47-B9FB82D56738}" type="presParOf" srcId="{5EBD57D4-648A-4647-BE7F-78DA1CDF7AB1}" destId="{9595D8EE-457A-40CF-99D1-CA767514E405}" srcOrd="11" destOrd="0" presId="urn:microsoft.com/office/officeart/2005/8/layout/list1"/>
    <dgm:cxn modelId="{108D5EDE-9D91-46D5-AC34-62FB86F9D655}" type="presParOf" srcId="{5EBD57D4-648A-4647-BE7F-78DA1CDF7AB1}" destId="{513913E8-FF77-4EE4-A1D1-6AB59BBBF668}" srcOrd="12" destOrd="0" presId="urn:microsoft.com/office/officeart/2005/8/layout/list1"/>
    <dgm:cxn modelId="{B4F476BF-AFCA-48A4-BE4A-03917BF73193}" type="presParOf" srcId="{513913E8-FF77-4EE4-A1D1-6AB59BBBF668}" destId="{21A61656-85B0-43D4-95B4-C94952E2C84F}" srcOrd="0" destOrd="0" presId="urn:microsoft.com/office/officeart/2005/8/layout/list1"/>
    <dgm:cxn modelId="{769AC014-D4E9-4AA3-8551-FE04C27CB9B5}" type="presParOf" srcId="{513913E8-FF77-4EE4-A1D1-6AB59BBBF668}" destId="{D7EDDA1E-B8D0-4C72-B114-2647CF0B3D4D}" srcOrd="1" destOrd="0" presId="urn:microsoft.com/office/officeart/2005/8/layout/list1"/>
    <dgm:cxn modelId="{8E35348E-D4B5-4ACF-B1A3-02C005191819}" type="presParOf" srcId="{5EBD57D4-648A-4647-BE7F-78DA1CDF7AB1}" destId="{0BA45CAE-D955-4EFC-A381-C0208F8E7EBD}" srcOrd="13" destOrd="0" presId="urn:microsoft.com/office/officeart/2005/8/layout/list1"/>
    <dgm:cxn modelId="{7C1FD6ED-0EE5-4F38-9AEB-FB0F399EFC8A}" type="presParOf" srcId="{5EBD57D4-648A-4647-BE7F-78DA1CDF7AB1}" destId="{DA918DD4-6957-4369-A2F1-656DAF4B10EB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26012" cy="36925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0838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378950"/>
            <a:ext cx="29368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5643AF3-79F9-45F4-81B6-E7276FA1087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749EA-52CD-47DB-9EB1-993352E8A158}" type="slidenum">
              <a:rPr lang="en-GB"/>
              <a:pPr/>
              <a:t>1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F87A9-6EB1-4C2D-A441-3522DE46D439}" type="slidenum">
              <a:rPr lang="en-GB"/>
              <a:pPr/>
              <a:t>11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94CB19-FAEF-4458-8312-ECDF959EC570}" type="slidenum">
              <a:rPr lang="en-GB"/>
              <a:pPr/>
              <a:t>21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F87A9-6EB1-4C2D-A441-3522DE46D439}" type="slidenum">
              <a:rPr lang="en-GB"/>
              <a:pPr/>
              <a:t>2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F87A9-6EB1-4C2D-A441-3522DE46D439}" type="slidenum">
              <a:rPr lang="en-GB"/>
              <a:pPr/>
              <a:t>3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B381DD-1BDE-4516-ACF8-B1C110779262}" type="slidenum">
              <a:rPr lang="en-GB"/>
              <a:pPr/>
              <a:t>4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80" tIns="46440" rIns="92880" bIns="46440" anchor="b"/>
          <a:lstStyle/>
          <a:p>
            <a:pPr algn="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09D9A5-F9E5-4AF2-AC65-EF3FB83E5581}" type="slidenum">
              <a:rPr lang="en-GB" sz="1200">
                <a:solidFill>
                  <a:srgbClr val="000000"/>
                </a:solidFill>
              </a:rPr>
              <a:pPr algn="r"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B04409-80D1-4609-B479-54E5FCEB0B58}" type="slidenum">
              <a:rPr lang="en-GB"/>
              <a:pPr/>
              <a:t>6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400" tIns="47520" rIns="95400" bIns="47520" anchor="b"/>
          <a:lstStyle/>
          <a:p>
            <a:pPr algn="r"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BD51797-EA9F-423A-83CA-9AF0284AB634}" type="slidenum">
              <a:rPr lang="en-GB" sz="1200">
                <a:solidFill>
                  <a:srgbClr val="000000"/>
                </a:solidFill>
                <a:latin typeface="Tahoma" pitchFamily="32" charset="0"/>
              </a:rPr>
              <a:pPr algn="r">
                <a:buFont typeface="Tahoma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B381DD-1BDE-4516-ACF8-B1C110779262}" type="slidenum">
              <a:rPr lang="en-GB"/>
              <a:pPr/>
              <a:t>7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80" tIns="46440" rIns="92880" bIns="46440" anchor="b"/>
          <a:lstStyle/>
          <a:p>
            <a:pPr algn="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09D9A5-F9E5-4AF2-AC65-EF3FB83E5581}" type="slidenum">
              <a:rPr lang="en-GB" sz="1200">
                <a:solidFill>
                  <a:srgbClr val="000000"/>
                </a:solidFill>
              </a:rPr>
              <a:pPr algn="r"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68249-994D-4A88-9F03-F238ADB0EC0A}" type="slidenum">
              <a:rPr lang="en-GB"/>
              <a:pPr/>
              <a:t>8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400" tIns="47520" rIns="95400" bIns="47520" anchor="b"/>
          <a:lstStyle/>
          <a:p>
            <a:pPr algn="r"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47E327-709E-47C9-B1A6-32CFF1B31250}" type="slidenum">
              <a:rPr lang="en-GB" sz="1200">
                <a:solidFill>
                  <a:srgbClr val="000000"/>
                </a:solidFill>
                <a:latin typeface="Tahoma" pitchFamily="32" charset="0"/>
              </a:rPr>
              <a:pPr algn="r">
                <a:buFont typeface="Tahoma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7FA24C-8E6B-4869-A790-1E2022054461}" type="slidenum">
              <a:rPr lang="en-GB"/>
              <a:pPr/>
              <a:t>9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F87A9-6EB1-4C2D-A441-3522DE46D439}" type="slidenum">
              <a:rPr lang="en-GB"/>
              <a:pPr/>
              <a:t>10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2425" cy="4437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D91160-0D31-45F6-93F6-9048560E8A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CF829A-1163-411E-9927-D2D3F1247E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B60996-1303-4589-88F7-63B59C175B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554F3D-C774-4F32-915B-5360C5E012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ED3421-7D35-4230-B1D3-2149FE9F81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BE250D-D9BE-4329-8C00-36AAE210D4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4CBCFA-CD2A-483D-BF55-88CD0F4B3A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C6F72E-193A-4172-B69C-5BC3124851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801F0E-DD17-4697-AA87-5CAFEB08CC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2BF707-88A6-4066-8996-443DDB0A58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B5FA8F-9F3C-447E-B181-DF77CA476B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9A321-F614-4877-9366-B47F37A8AC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EE356E-6983-499F-B7B9-2E9840E04C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906031-E2F5-4C8F-A915-EA6F19B690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956507-574D-48C0-BB41-FC9D653237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5B4D75-630B-41C0-8114-BEC953FDA1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C3D29E-20C2-407B-89A4-03E0B7EEEC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4EBC25-7314-425D-822C-948A6F9314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588463-8D3D-458F-AD7D-29C872D425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E495AB-5D01-4C13-9481-E53B0701BB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624F37-116F-4D17-9933-207BB831AC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3E8C27-D935-4572-9235-7D2C3CEF99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9pPr>
    </p:titleStyle>
    <p:bodyStyle>
      <a:lvl1pPr marL="336550" indent="-3365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9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9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237288"/>
            <a:ext cx="460375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defRPr sz="16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ACA22269-AEFF-4A75-A671-24A2BA954AF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ＭＳ Ｐゴシック" pitchFamily="32" charset="-128"/>
        </a:defRPr>
      </a:lvl9pPr>
    </p:titleStyle>
    <p:bodyStyle>
      <a:lvl1pPr marL="336550" indent="-3365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9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9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796BE386-3CD6-41C1-8C9C-A2FADB4E64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ргей Юрьевич\Desktop\123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227763" y="6021388"/>
            <a:ext cx="268763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buClr>
                <a:srgbClr val="00808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8080"/>
                </a:solidFill>
                <a:latin typeface="Times New Roman" pitchFamily="16" charset="0"/>
              </a:rPr>
              <a:t>Москва, </a:t>
            </a:r>
            <a:r>
              <a:rPr lang="en-GB" sz="1600" b="1" dirty="0" smtClean="0">
                <a:solidFill>
                  <a:srgbClr val="008080"/>
                </a:solidFill>
                <a:latin typeface="Times New Roman" pitchFamily="16" charset="0"/>
              </a:rPr>
              <a:t>201</a:t>
            </a:r>
            <a:r>
              <a:rPr lang="ru-RU" sz="1600" b="1" dirty="0" smtClean="0">
                <a:solidFill>
                  <a:srgbClr val="008080"/>
                </a:solidFill>
                <a:latin typeface="Times New Roman" pitchFamily="16" charset="0"/>
              </a:rPr>
              <a:t>3</a:t>
            </a:r>
            <a:r>
              <a:rPr lang="en-GB" sz="1600" b="1" dirty="0" smtClean="0">
                <a:solidFill>
                  <a:srgbClr val="008080"/>
                </a:solidFill>
                <a:latin typeface="Times New Roman" pitchFamily="16" charset="0"/>
              </a:rPr>
              <a:t> </a:t>
            </a:r>
            <a:r>
              <a:rPr lang="en-GB" sz="1600" b="1" dirty="0">
                <a:solidFill>
                  <a:srgbClr val="008080"/>
                </a:solidFill>
                <a:latin typeface="Times New Roman" pitchFamily="16" charset="0"/>
              </a:rPr>
              <a:t>г.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4786322"/>
            <a:ext cx="836453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lnSpc>
                <a:spcPct val="90000"/>
              </a:lnSpc>
              <a:spcBef>
                <a:spcPts val="375"/>
              </a:spcBef>
              <a:buClr>
                <a:srgbClr val="1B059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1B059D"/>
              </a:solidFill>
              <a:latin typeface="Times New Roman" pitchFamily="16" charset="0"/>
            </a:endParaRPr>
          </a:p>
          <a:p>
            <a:pPr algn="r">
              <a:lnSpc>
                <a:spcPct val="90000"/>
              </a:lnSpc>
              <a:spcBef>
                <a:spcPts val="375"/>
              </a:spcBef>
              <a:buClr>
                <a:srgbClr val="1B059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1B059D"/>
                </a:solidFill>
                <a:latin typeface="Times New Roman" pitchFamily="16" charset="0"/>
              </a:rPr>
              <a:t>Стратегия развития конкуренции и антимонопольного регулирования в Российской Федерации на период 2013-2024 гг.</a:t>
            </a:r>
          </a:p>
          <a:p>
            <a:pPr algn="r">
              <a:lnSpc>
                <a:spcPct val="90000"/>
              </a:lnSpc>
              <a:spcBef>
                <a:spcPts val="375"/>
              </a:spcBef>
              <a:buClr>
                <a:srgbClr val="1B059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1B059D"/>
                </a:solidFill>
                <a:latin typeface="Times New Roman" pitchFamily="16" charset="0"/>
              </a:rPr>
              <a:t> </a:t>
            </a:r>
            <a:endParaRPr lang="en-GB" sz="2800" b="1" dirty="0">
              <a:solidFill>
                <a:srgbClr val="1B059D"/>
              </a:solidFill>
              <a:latin typeface="Times New Roman" pitchFamily="1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6013" y="2700338"/>
            <a:ext cx="788352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>
                <a:srgbClr val="008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008080"/>
              </a:solidFill>
            </a:endParaRPr>
          </a:p>
          <a:p>
            <a:pPr algn="r">
              <a:buClr>
                <a:srgbClr val="008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008080"/>
              </a:solidFill>
            </a:endParaRPr>
          </a:p>
          <a:p>
            <a:pPr algn="ctr">
              <a:buClr>
                <a:srgbClr val="008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008080"/>
              </a:solidFill>
            </a:endParaRPr>
          </a:p>
          <a:p>
            <a:pPr algn="ctr">
              <a:buClr>
                <a:srgbClr val="00808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008080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00562" y="3929066"/>
            <a:ext cx="275907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450"/>
              </a:spcBef>
              <a:buClr>
                <a:srgbClr val="00808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47D8A"/>
                </a:solidFill>
                <a:latin typeface="Times New Roman" pitchFamily="16" charset="0"/>
              </a:rPr>
              <a:t>Управление Федеральной антимонопольной службы по Московской области</a:t>
            </a:r>
            <a:endParaRPr lang="en-GB" sz="1600" b="1" dirty="0">
              <a:solidFill>
                <a:srgbClr val="047D8A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42900"/>
            <a:ext cx="8229600" cy="1008063"/>
          </a:xfrm>
          <a:ln/>
        </p:spPr>
        <p:txBody>
          <a:bodyPr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FFFFFF"/>
                </a:solidFill>
              </a:rPr>
              <a:t/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</a:br>
            <a:endParaRPr lang="en-GB" sz="20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Calibri"/>
              </a:rPr>
              <a:t>Внедрение эффективных инструментов методического сопровождения деятельности антимонопольных органов</a:t>
            </a:r>
            <a:endParaRPr lang="ru-RU" sz="1600" dirty="0" smtClean="0">
              <a:solidFill>
                <a:srgbClr val="C00000"/>
              </a:solidFill>
              <a:latin typeface="+mj-lt"/>
              <a:ea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500306"/>
            <a:ext cx="2428892" cy="2308324"/>
          </a:xfrm>
          <a:prstGeom prst="rect">
            <a:avLst/>
          </a:prstGeom>
          <a:gradFill flip="none" rotWithShape="1">
            <a:gsLst>
              <a:gs pos="35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20A0"/>
                </a:solidFill>
                <a:ea typeface="Calibri"/>
              </a:rPr>
              <a:t>Развитие институтов разъяснений и рекомендаций («</a:t>
            </a:r>
            <a:r>
              <a:rPr lang="ru-RU" b="1" dirty="0" err="1" smtClean="0">
                <a:solidFill>
                  <a:srgbClr val="2F20A0"/>
                </a:solidFill>
                <a:ea typeface="Calibri"/>
              </a:rPr>
              <a:t>guidelines</a:t>
            </a:r>
            <a:r>
              <a:rPr lang="ru-RU" b="1" dirty="0" smtClean="0">
                <a:solidFill>
                  <a:srgbClr val="2F20A0"/>
                </a:solidFill>
                <a:ea typeface="Calibri"/>
              </a:rPr>
              <a:t>») по применению антимонопольного законодательства:</a:t>
            </a:r>
            <a:endParaRPr lang="ru-RU" b="1" dirty="0" smtClean="0">
              <a:solidFill>
                <a:srgbClr val="2F2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857364"/>
            <a:ext cx="5857916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определить статус и порядок подготовки разъяснений ФАС России о практике применения антимонопольного законодательства;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и утвердить рекомендации по оценке на допустимость соглашений о совместной деятельности;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и опубликовать постатейный комментарий к Закону о защите конкуренции;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и внедрить методику доказывания ограничения конкуренции органами власти;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рекомендации к содержанию торговых политик доминирующих хозяйствующих субъектов;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критерии допустимости практик ценообразования доминирующих на товарных рынках хозяйствующих субъектов в ключевых секторах промышленности;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создать базу данных судебных решений и других методических и аналитических материалов для повышения эффективности работы сотрудников службы;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и др.</a:t>
            </a:r>
          </a:p>
          <a:p>
            <a:pPr>
              <a:buClr>
                <a:srgbClr val="FF0000"/>
              </a:buClr>
            </a:pPr>
            <a:endParaRPr lang="ru-RU" sz="14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956507-574D-48C0-BB41-FC9D653237A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 descr="C:\Users\mplotnikova\Desktop\1271512062_yurist.jpg"/>
          <p:cNvPicPr>
            <a:picLocks noChangeAspect="1" noChangeArrowheads="1"/>
          </p:cNvPicPr>
          <p:nvPr/>
        </p:nvPicPr>
        <p:blipFill>
          <a:blip r:embed="rId4" cstate="print"/>
          <a:srcRect r="9091"/>
          <a:stretch>
            <a:fillRect/>
          </a:stretch>
        </p:blipFill>
        <p:spPr bwMode="auto">
          <a:xfrm>
            <a:off x="0" y="1500174"/>
            <a:ext cx="1000100" cy="73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42900"/>
            <a:ext cx="8229600" cy="1008063"/>
          </a:xfrm>
          <a:ln/>
        </p:spPr>
        <p:txBody>
          <a:bodyPr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FFFFFF"/>
                </a:solidFill>
              </a:rPr>
              <a:t/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</a:br>
            <a:endParaRPr lang="en-GB" sz="20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357298"/>
            <a:ext cx="76438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ea typeface="Calibri"/>
              </a:rPr>
              <a:t>Повышение качества межведомственного взаимодействия и взаимодействия с судебными органами: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Calibri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 Обеспечение эффективного взаимодействия между ФАС России, органами судебной и исполнительной власти в целях выработки единых подходов в правоприменении и методологической помощи: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ea typeface="Calibri"/>
              </a:rPr>
              <a:t>Повышение эффективности деятельности антимонопольных органов:</a:t>
            </a:r>
            <a:endParaRPr lang="ru-RU" sz="1600" dirty="0" smtClean="0">
              <a:solidFill>
                <a:srgbClr val="C0000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Развитие системы менеджмента качества ФАС России.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ea typeface="Calibri"/>
              </a:rPr>
              <a:t>Развитие кадрового потенциала ФАС России:</a:t>
            </a:r>
            <a:endParaRPr lang="ru-RU" sz="1600" dirty="0" smtClean="0">
              <a:solidFill>
                <a:srgbClr val="C0000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разработка и реализация мероприятий, направленных на создание благоприятных стимулов сотрудников антимонопольных органов к результативной работе и повышению квалификации;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развитие инфраструктуры подбора кадров и повышения квалификации сотрудников.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ea typeface="Calibri"/>
              </a:rPr>
              <a:t>Развитие внешних и внутренних коммуникаций:</a:t>
            </a:r>
            <a:endParaRPr lang="ru-RU" sz="1600" dirty="0" smtClean="0">
              <a:solidFill>
                <a:srgbClr val="C00000"/>
              </a:solidFill>
              <a:latin typeface="+mn-lt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Развитие внешнего информирования и внутренних коммуникаций.</a:t>
            </a:r>
          </a:p>
          <a:p>
            <a:endParaRPr lang="ru-RU" sz="16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956507-574D-48C0-BB41-FC9D653237A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8" descr="C:\Users\mplotnikova\Desktop\Pictures\23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76" y="1000108"/>
            <a:ext cx="3429024" cy="26432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3214686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n-lt"/>
                <a:ea typeface="Calibri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/>
              </a:rPr>
              <a:t>. </a:t>
            </a:r>
            <a:r>
              <a:rPr lang="ru-RU" sz="2800" b="1" dirty="0" smtClean="0">
                <a:solidFill>
                  <a:srgbClr val="2F20A0"/>
                </a:solidFill>
                <a:latin typeface="+mn-lt"/>
                <a:ea typeface="Calibri"/>
              </a:rPr>
              <a:t>Снижение административных барьеров, препятствующих развитию и свободному функционированию рынков</a:t>
            </a:r>
            <a:endParaRPr lang="ru-RU" sz="28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ea typeface="Calibri"/>
              </a:rPr>
              <a:t>Работа ФАС России в рамках рассматриваемого приоритета должна обеспечить достижение следующих целей: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128586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ea typeface="Calibri"/>
              </a:rPr>
              <a:t>Внедрение институтов, обеспечивающих повышение эффективности функционирования органов власти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214554"/>
            <a:ext cx="75009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 Внедрение системы менеджмента качества ИСО-9001 в федеральных органах исполнительной власти на основе опыта ФАС России;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 Внедрение механизмов стимулирования федеральных органов исполнительной власти и органов исполнительной власти субъектов Российской Федерации;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 Реализация мер, направленных на устранение избыточного государственного регулирования и снижение участия государства в экономике;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2F20A0"/>
                </a:solidFill>
                <a:latin typeface="+mn-lt"/>
                <a:ea typeface="Calibri"/>
              </a:rPr>
              <a:t> Реализация мер, направленных на совершенствование механизма предоставления государственных преференций.</a:t>
            </a:r>
            <a:endParaRPr lang="ru-RU" sz="16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 descr="C:\Users\Сергей Юрьевич\Desktop\картинки\презентац\th_rosrees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928670"/>
            <a:ext cx="1643042" cy="123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2285992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  <a:ea typeface="Calibri"/>
              </a:rPr>
              <a:t>III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Calibri"/>
              </a:rPr>
              <a:t>.</a:t>
            </a:r>
            <a:r>
              <a:rPr lang="ru-RU" sz="2800" b="1" dirty="0" smtClean="0">
                <a:solidFill>
                  <a:srgbClr val="2F20A0"/>
                </a:solidFill>
                <a:latin typeface="+mj-lt"/>
                <a:ea typeface="Calibri"/>
              </a:rPr>
              <a:t> Обеспечение </a:t>
            </a:r>
            <a:r>
              <a:rPr lang="ru-RU" sz="2800" b="1" dirty="0" err="1" smtClean="0">
                <a:solidFill>
                  <a:srgbClr val="2F20A0"/>
                </a:solidFill>
                <a:latin typeface="+mj-lt"/>
                <a:ea typeface="Calibri"/>
              </a:rPr>
              <a:t>недискриминационного</a:t>
            </a:r>
            <a:r>
              <a:rPr lang="ru-RU" sz="2800" b="1" dirty="0" smtClean="0">
                <a:solidFill>
                  <a:srgbClr val="2F20A0"/>
                </a:solidFill>
                <a:latin typeface="+mj-lt"/>
                <a:ea typeface="Calibri"/>
              </a:rPr>
              <a:t> доступа потребителей к услугам естественных монополий, формирование эффективных механизмов </a:t>
            </a:r>
            <a:r>
              <a:rPr lang="ru-RU" sz="2800" b="1" dirty="0" err="1" smtClean="0">
                <a:solidFill>
                  <a:srgbClr val="2F20A0"/>
                </a:solidFill>
                <a:latin typeface="+mj-lt"/>
                <a:ea typeface="Calibri"/>
              </a:rPr>
              <a:t>тарифообразования</a:t>
            </a:r>
            <a:endParaRPr lang="ru-RU" sz="2800" dirty="0">
              <a:solidFill>
                <a:srgbClr val="2F20A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30" y="1142984"/>
            <a:ext cx="721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ea typeface="Calibri"/>
              </a:rPr>
              <a:t>Работа ФАС России в рамках рассматриваемого приоритета должна обеспечить достижение следующих целей: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85992"/>
            <a:ext cx="757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Формирование рыночных механизмов ценообразования на товары, работы, услуги субъектов естественных монополий;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Обеспечение равного доступа участников рынков к инфраструктуре, товарам и услугам субъектов естественных монополий;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Повышение качества и доступности товаров, работ, услуг субъектов естественных монополий;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Повышение вовлеченности предприятий малого и среднего бизнеса в кооперационные процессы деятельности субъектов естественных монополий.</a:t>
            </a:r>
            <a:endParaRPr lang="ru-RU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Сергей Юрьевич\Desktop\картинки\презентац\i.jpg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/>
          <a:stretch>
            <a:fillRect/>
          </a:stretch>
        </p:blipFill>
        <p:spPr bwMode="auto">
          <a:xfrm>
            <a:off x="0" y="857232"/>
            <a:ext cx="1714480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728" y="107154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/>
              </a:rPr>
              <a:t>Реформа базовых институтов регулирования деятельности субъектов естественных монополий: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00166" y="2000240"/>
          <a:ext cx="685804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2000240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  <a:ea typeface="Calibri"/>
              </a:rPr>
              <a:t>IV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Calibri"/>
              </a:rPr>
              <a:t>.</a:t>
            </a:r>
            <a:r>
              <a:rPr lang="ru-RU" sz="2800" b="1" dirty="0" smtClean="0">
                <a:solidFill>
                  <a:srgbClr val="2F20A0"/>
                </a:solidFill>
                <a:latin typeface="+mj-lt"/>
                <a:ea typeface="Calibri"/>
              </a:rPr>
              <a:t> Создание условий для эффективной конкуренции при размещении государственного и муниципального заказа и реализации на торгах государственного имущества</a:t>
            </a:r>
            <a:endParaRPr lang="ru-RU" sz="2800" dirty="0">
              <a:solidFill>
                <a:srgbClr val="2F20A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1071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ea typeface="Calibri"/>
              </a:rPr>
              <a:t>Развитие и совершенствование механизмов размещения государственного заказа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857364"/>
          <a:ext cx="8215370" cy="45720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15370"/>
              </a:tblGrid>
              <a:tr h="5129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rgbClr val="002060"/>
                          </a:solidFill>
                        </a:rPr>
                        <a:t>внедрить информационно-аналитическую систему, позволяющую в режиме реального времени осуществлять сбор и анализ данных по государственным закупкам и операциям по реализации государственного имущества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9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внести изменения в Постановление Правительства Российской Федерации от 10 сентября 2009 г. № 722 «Об утверждении Правил оценки заявок на участие в конкурсе на право заключить государственный или муниципальный контракт на поставки товаров, выполнение работ, оказание услуг для государственных или муниципальных нужд» с целью снижения значимости субъективных критериев при оценке заявок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963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расширить перечень продукции, потребляемой для оборонных нужд, закупка которой осуществляется посредством открытых аукционов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963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внедрить механизмы, позволяющие выявлять плагиат при выполнении по государственным контрактам научно-исследовательских работ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963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законодательно закрепить на уровне федеральных законов обязанность размещать на сайте «Торги </a:t>
                      </a:r>
                      <a:r>
                        <a:rPr lang="ru-RU" sz="1200" i="1" kern="1200" dirty="0" err="1" smtClean="0">
                          <a:solidFill>
                            <a:srgbClr val="002060"/>
                          </a:solidFill>
                        </a:rPr>
                        <a:t>ру</a:t>
                      </a: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» информацию о реализации государственного имущества и ресурсов всех видов, находящихся в государственной собственности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4292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стимулировать вовлеченность предприятий малого и среднего бизнеса в выполнение  государственного заказа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2963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сохранить и усовершенствовать механизм отбора исполнителей работ по строительству по результатам аукционов, проводимых в электронной форме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5731">
                <a:tc>
                  <a:txBody>
                    <a:bodyPr/>
                    <a:lstStyle/>
                    <a:p>
                      <a:pPr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</a:rPr>
                        <a:t>ввести электронную форму открытого конкурса</a:t>
                      </a:r>
                      <a:endParaRPr lang="ru-RU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 descr="C:\Users\Сергей Юрьевич\Desktop\картинки\презентац\181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928670"/>
            <a:ext cx="245175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52413"/>
            <a:ext cx="8229600" cy="1008063"/>
          </a:xfrm>
          <a:ln/>
        </p:spPr>
        <p:txBody>
          <a:bodyPr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FFFFFF"/>
                </a:solidFill>
              </a:rPr>
              <a:t/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</a:br>
            <a:endParaRPr lang="en-GB" sz="20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07181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Защита и развитие конкуренции - </a:t>
            </a:r>
            <a:r>
              <a:rPr lang="ru-RU" dirty="0" smtClean="0">
                <a:solidFill>
                  <a:srgbClr val="B31605"/>
                </a:solidFill>
                <a:latin typeface="+mn-lt"/>
                <a:ea typeface="Calibri"/>
              </a:rPr>
              <a:t>один из главных приоритетов государственной политики</a:t>
            </a: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. </a:t>
            </a: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Состояние конкуренции в российской экономике – наиболее точный индикатор успешности рыночных преобразований, свободы экономической деятельности и равенства предприятий всех форм собственности. </a:t>
            </a: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956507-574D-48C0-BB41-FC9D653237A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14546" y="1214422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Calibri"/>
              </a:rPr>
              <a:t>Конкуренция </a:t>
            </a:r>
            <a:r>
              <a:rPr lang="ru-RU" dirty="0" smtClean="0">
                <a:solidFill>
                  <a:srgbClr val="2F20A0"/>
                </a:solidFill>
                <a:ea typeface="Calibri"/>
              </a:rPr>
              <a:t>– основа поступательного развития страны, она обеспечивает постоянное и динамичное внедрение инновационных технологий, является главным движущим фактором эволюционного развития общества, порождает разнообразие и обеспечивает максимально эффективное распределение ресурсов.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28860" y="1214422"/>
            <a:ext cx="64294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Реализация рассмотренных направлений деятельности службы в рамках обозначенных приоритетов позволит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endParaRPr lang="ru-RU" sz="1600" dirty="0" smtClean="0">
              <a:solidFill>
                <a:srgbClr val="C00000"/>
              </a:solidFill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2F20A0"/>
                </a:solidFill>
                <a:latin typeface="+mn-lt"/>
              </a:rPr>
              <a:t>существенно повысить качество антимонопольного регулирования в России, </a:t>
            </a:r>
          </a:p>
          <a:p>
            <a:pPr>
              <a:buClr>
                <a:srgbClr val="C00000"/>
              </a:buClr>
            </a:pPr>
            <a:endParaRPr lang="ru-RU" sz="900" dirty="0" smtClean="0">
              <a:solidFill>
                <a:srgbClr val="2F20A0"/>
              </a:solidFill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2F20A0"/>
                </a:solidFill>
                <a:latin typeface="+mn-lt"/>
              </a:rPr>
              <a:t>улучшить инвестиционный климат в Российской Федерации. </a:t>
            </a:r>
          </a:p>
          <a:p>
            <a:endParaRPr lang="ru-RU" sz="1600" dirty="0" smtClean="0">
              <a:solidFill>
                <a:srgbClr val="2F20A0"/>
              </a:solidFill>
              <a:latin typeface="+mn-lt"/>
            </a:endParaRPr>
          </a:p>
          <a:p>
            <a:endParaRPr lang="ru-RU" sz="1600" dirty="0" smtClean="0">
              <a:solidFill>
                <a:srgbClr val="2F20A0"/>
              </a:solidFill>
              <a:latin typeface="+mn-lt"/>
            </a:endParaRPr>
          </a:p>
          <a:p>
            <a:endParaRPr lang="ru-RU" sz="16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C:\Users\mplotnikova\Desktop\Pictures\23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000264" cy="20002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214687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Последовательное решение задач стратегии развития антимонопольного регулирования в Российской Федерации должно обеспечить достижение следующих результатов:</a:t>
            </a: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</a:rPr>
              <a:t>создание условий для динамичного развития ключевых секторов экономики Российской Федерации;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ru-RU" sz="1000" dirty="0" smtClean="0">
              <a:solidFill>
                <a:srgbClr val="2F20A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</a:rPr>
              <a:t>снижение административного давления на функционирование рынков со стороны органов государственной власти;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ru-RU" sz="1000" dirty="0" smtClean="0">
              <a:solidFill>
                <a:srgbClr val="2F20A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2F20A0"/>
                </a:solidFill>
              </a:rPr>
              <a:t>повышение эффективности функционирования субъектов естественных монополий.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08050"/>
            <a:ext cx="9144000" cy="253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333399"/>
              </a:solidFill>
            </a:endParaRPr>
          </a:p>
          <a:p>
            <a:pPr algn="ctr"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333399"/>
                </a:solidFill>
                <a:latin typeface="Times New Roman" pitchFamily="16" charset="0"/>
              </a:rPr>
              <a:t>СПАСИБО </a:t>
            </a:r>
          </a:p>
          <a:p>
            <a:pPr algn="ctr"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333399"/>
                </a:solidFill>
                <a:latin typeface="Times New Roman" pitchFamily="16" charset="0"/>
              </a:rPr>
              <a:t>ЗА ВНИМАНИЕ!</a:t>
            </a:r>
          </a:p>
          <a:p>
            <a:pPr algn="ctr"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333399"/>
              </a:solidFill>
              <a:latin typeface="Times New Roman" pitchFamily="16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79838" y="3429000"/>
            <a:ext cx="3095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rgbClr val="333399"/>
                </a:solidFill>
                <a:latin typeface="Times New Roman" pitchFamily="16" charset="0"/>
              </a:rPr>
              <a:t>www.mo.fas.gov.ru</a:t>
            </a:r>
            <a:endParaRPr lang="en-GB" sz="2400" b="1" dirty="0">
              <a:solidFill>
                <a:srgbClr val="333399"/>
              </a:solidFill>
              <a:latin typeface="Times New Roman" pitchFamily="1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357563"/>
            <a:ext cx="5334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933825"/>
            <a:ext cx="838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79838" y="4076700"/>
            <a:ext cx="2159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rgbClr val="333399"/>
                </a:solidFill>
                <a:latin typeface="Times New Roman" pitchFamily="16" charset="0"/>
              </a:rPr>
              <a:t>mosobl_fas</a:t>
            </a:r>
            <a:endParaRPr lang="en-GB" sz="2400" b="1" dirty="0">
              <a:solidFill>
                <a:srgbClr val="333399"/>
              </a:solidFill>
              <a:latin typeface="Times New Roman" pitchFamily="1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52413"/>
            <a:ext cx="8229600" cy="1008063"/>
          </a:xfrm>
          <a:ln/>
        </p:spPr>
        <p:txBody>
          <a:bodyPr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FFFFFF"/>
                </a:solidFill>
              </a:rPr>
              <a:t/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  <a:t/>
            </a:r>
            <a:br>
              <a:rPr lang="en-GB" sz="2000" dirty="0">
                <a:solidFill>
                  <a:srgbClr val="FFFFFF"/>
                </a:solidFill>
                <a:latin typeface="Times New Roman" pitchFamily="16" charset="0"/>
              </a:rPr>
            </a:br>
            <a:endParaRPr lang="en-GB" sz="20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143116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 </a:t>
            </a: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2F20A0"/>
                </a:solidFill>
                <a:latin typeface="+mn-lt"/>
                <a:ea typeface="Calibri"/>
              </a:rPr>
              <a:t> Приоритеты в деятельности службы:</a:t>
            </a:r>
            <a:endParaRPr lang="ru-RU" sz="1600" b="1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Создание благоприятной институциональной и организационной среды для эффективной защиты и развития конкуренции;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0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Снижение административных барьеров, препятствующих развитию и свободному функционированию рынков;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0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Обеспечение не дискриминационного доступа потребителей к услугам естественных монополий, формирование эффективных механизмов </a:t>
            </a:r>
            <a:r>
              <a:rPr lang="ru-RU" dirty="0" err="1" smtClean="0">
                <a:solidFill>
                  <a:srgbClr val="2F20A0"/>
                </a:solidFill>
                <a:latin typeface="+mn-lt"/>
                <a:ea typeface="Calibri"/>
              </a:rPr>
              <a:t>тарифообразования</a:t>
            </a: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0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2F20A0"/>
                </a:solidFill>
                <a:latin typeface="+mn-lt"/>
                <a:ea typeface="Calibri"/>
              </a:rPr>
              <a:t> Создание условий для эффективной конкуренции при размещении государственного  муниципального заказа и реализации на торгах государственного имущества.</a:t>
            </a:r>
            <a:endParaRPr lang="ru-RU" sz="16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6" name="Рисунок 5" descr="logo.gif"/>
          <p:cNvPicPr>
            <a:picLocks noChangeAspect="1"/>
          </p:cNvPicPr>
          <p:nvPr/>
        </p:nvPicPr>
        <p:blipFill>
          <a:blip r:embed="rId4"/>
          <a:srcRect r="60801"/>
          <a:stretch>
            <a:fillRect/>
          </a:stretch>
        </p:blipFill>
        <p:spPr>
          <a:xfrm>
            <a:off x="142844" y="928670"/>
            <a:ext cx="785818" cy="86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107154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20A0"/>
                </a:solidFill>
                <a:ea typeface="Calibri"/>
              </a:rPr>
              <a:t>Миссия Федеральной антимонопольной службы (ФАС России): </a:t>
            </a:r>
            <a:endParaRPr lang="ru-RU" sz="1600" b="1" dirty="0" smtClean="0">
              <a:solidFill>
                <a:srgbClr val="2F20A0"/>
              </a:solidFill>
              <a:ea typeface="Calibri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500174"/>
            <a:ext cx="811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/>
              </a:rPr>
              <a:t>Свобода конкуренции и эффективная защита предпринимательства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/>
              </a:rPr>
              <a:t> ради будущего России.</a:t>
            </a:r>
            <a:endParaRPr lang="ru-RU" sz="1600" dirty="0" smtClean="0">
              <a:solidFill>
                <a:srgbClr val="C00000"/>
              </a:solidFill>
              <a:ea typeface="Calibri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956507-574D-48C0-BB41-FC9D653237A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3000372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+mn-lt"/>
                <a:ea typeface="Calibri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/>
              </a:rPr>
              <a:t>. </a:t>
            </a:r>
            <a:r>
              <a:rPr lang="ru-RU" sz="2800" b="1" dirty="0" smtClean="0">
                <a:solidFill>
                  <a:srgbClr val="2F20A0"/>
                </a:solidFill>
                <a:latin typeface="+mn-lt"/>
                <a:ea typeface="Calibri"/>
              </a:rPr>
              <a:t>Создание благоприятной институциональной и организационной среды для эффективной защиты и развития конкуренции</a:t>
            </a:r>
            <a:endParaRPr lang="ru-RU" sz="2800" dirty="0" smtClean="0">
              <a:solidFill>
                <a:srgbClr val="2F20A0"/>
              </a:solidFill>
              <a:latin typeface="+mn-lt"/>
              <a:ea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Сергей Юрьевич\Desktop\картинки\презентац\203637201212278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928670"/>
            <a:ext cx="2786050" cy="221457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1285860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Совершенствование антимонопольного законодательства и практики его применения: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2F20A0"/>
              </a:solidFill>
            </a:endParaRPr>
          </a:p>
          <a:p>
            <a:r>
              <a:rPr lang="ru-RU" dirty="0" smtClean="0">
                <a:solidFill>
                  <a:srgbClr val="2F20A0"/>
                </a:solidFill>
              </a:rPr>
              <a:t>1. Развитие и совершенствование институтов, предупреждающих правонарушения в сфере антимонопольного законодательства.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2. Оптимизация подходов к определению доминирующего положения хозяйствующих субъектов: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3. Внедрение правового механизма предупреждения и пресечения </a:t>
            </a:r>
            <a:r>
              <a:rPr lang="ru-RU" dirty="0" err="1" smtClean="0">
                <a:solidFill>
                  <a:srgbClr val="2F20A0"/>
                </a:solidFill>
              </a:rPr>
              <a:t>антиконкурентных</a:t>
            </a:r>
            <a:r>
              <a:rPr lang="ru-RU" dirty="0" smtClean="0">
                <a:solidFill>
                  <a:srgbClr val="2F20A0"/>
                </a:solidFill>
              </a:rPr>
              <a:t> действий правообладателей интеллектуальной собственности: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4. Повышение эффективности институтов пресечения и предотвращения недобросовестной конкуренции: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4213" y="836613"/>
            <a:ext cx="80772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1B059D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2F20A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285860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Совершенствование антимонопольного законодательства и практики его применения: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2F20A0"/>
              </a:solidFill>
            </a:endParaRPr>
          </a:p>
          <a:p>
            <a:r>
              <a:rPr lang="ru-RU" dirty="0" smtClean="0">
                <a:solidFill>
                  <a:srgbClr val="2F20A0"/>
                </a:solidFill>
              </a:rPr>
              <a:t>5. Повышение качества экономического анализа и контроля за экономической концентрацией.</a:t>
            </a:r>
          </a:p>
          <a:p>
            <a:endParaRPr lang="ru-RU" dirty="0" smtClean="0">
              <a:solidFill>
                <a:srgbClr val="2F20A0"/>
              </a:solidFill>
            </a:endParaRPr>
          </a:p>
          <a:p>
            <a:r>
              <a:rPr lang="ru-RU" dirty="0" smtClean="0">
                <a:solidFill>
                  <a:srgbClr val="2F20A0"/>
                </a:solidFill>
              </a:rPr>
              <a:t>6. Снижение административной нагрузки хозяйствующих субъектов в части контроля за экономической концентрацией.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7. Переход от индивидуальной защиты интересов физического лица к защите интересов неопределенного круга физических лиц в случае нарушения их прав (ущемления их интересов) хозяйствующим субъектом, злоупотребляющим своим доминирующим положением: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8. Оптимизация правил ведения реестра хозяйствующих субъектов, занимающих на рынке долю свыше 35%, в целях обеспечения его своевременной актуализации и снижения административной нагрузки на хозяйствующих субъектов.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285860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Совершенствование антимонопольного законодательства и практики его применения: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2F20A0"/>
              </a:solidFill>
            </a:endParaRPr>
          </a:p>
          <a:p>
            <a:r>
              <a:rPr lang="ru-RU" dirty="0" smtClean="0">
                <a:solidFill>
                  <a:srgbClr val="2F20A0"/>
                </a:solidFill>
              </a:rPr>
              <a:t>9. Повышение эффективности рассмотрения дел о нарушении антимонопольного законодательства и обоснованности принимаемых решений.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10. Модернизация Кодекса Российской Федерации об административных правонарушениях.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11. Создание благоприятных условий для реализации программы освобождения от ответственности за содействие антимонопольным органам в расследовании.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2F20A0"/>
                </a:solidFill>
              </a:rPr>
              <a:t>12. Повышение эффективности контроля за «вертикальными» соглашениями.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Рисунок 3" descr="барьеры.jpg"/>
          <p:cNvPicPr>
            <a:picLocks noChangeAspect="1"/>
          </p:cNvPicPr>
          <p:nvPr/>
        </p:nvPicPr>
        <p:blipFill>
          <a:blip r:embed="rId4"/>
          <a:srcRect r="6452" b="15385"/>
          <a:stretch>
            <a:fillRect/>
          </a:stretch>
        </p:blipFill>
        <p:spPr>
          <a:xfrm>
            <a:off x="0" y="1785926"/>
            <a:ext cx="2071670" cy="15716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107154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Calibri"/>
              </a:rPr>
              <a:t>Реализация институциональных мер, направленных на развитие конкуренции</a:t>
            </a:r>
            <a:r>
              <a:rPr lang="ru-RU" sz="2000" dirty="0" smtClean="0">
                <a:solidFill>
                  <a:srgbClr val="C00000"/>
                </a:solidFill>
                <a:latin typeface="+mn-lt"/>
                <a:ea typeface="Calibri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2357430"/>
            <a:ext cx="69294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2F20A0"/>
                </a:solidFill>
                <a:ea typeface="Calibri"/>
              </a:rPr>
              <a:t> Устранение необоснованных барьеров ввоза товаров на территорию Российской Федерации.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dirty="0" smtClean="0">
              <a:solidFill>
                <a:srgbClr val="2F20A0"/>
              </a:solidFill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2F20A0"/>
                </a:solidFill>
                <a:ea typeface="Calibri"/>
              </a:rPr>
              <a:t> Устранение необоснованных барьеров в сфере технического, налогового и таможенного регулирования.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100" dirty="0" smtClean="0">
              <a:solidFill>
                <a:srgbClr val="2F20A0"/>
              </a:solidFill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2F20A0"/>
                </a:solidFill>
                <a:ea typeface="Calibri"/>
              </a:rPr>
              <a:t> Обеспечение прозрачных и не дискриминационных условий участия в торгах.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endParaRPr lang="ru-RU" sz="1100" dirty="0" smtClean="0">
              <a:solidFill>
                <a:srgbClr val="2F20A0"/>
              </a:solidFill>
              <a:ea typeface="Calibri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2F20A0"/>
                </a:solidFill>
                <a:ea typeface="Calibri"/>
              </a:rPr>
              <a:t> Реализация мероприятий, направленных на развитие конкуренции на рынках с ограниченной конкурентной средой.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EBC25-7314-425D-822C-948A6F93149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32250" cy="535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6237288"/>
            <a:ext cx="468313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6E39EF-0C78-4DEB-8618-AD5EB0F39847}" type="slidenum">
              <a:rPr lang="en-GB" sz="1600">
                <a:solidFill>
                  <a:srgbClr val="FFFFFF"/>
                </a:solidFill>
              </a:rPr>
              <a:pPr algn="r"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000108"/>
            <a:ext cx="72866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Calibri"/>
              </a:rPr>
              <a:t>Создание правовых и организационных механизмов пресечения нарушений антимонопольного законодательства нерезидентами Российской Федерации:</a:t>
            </a:r>
            <a:endParaRPr lang="ru-RU" sz="1600" dirty="0" smtClean="0">
              <a:solidFill>
                <a:srgbClr val="C00000"/>
              </a:solidFill>
              <a:latin typeface="+mj-lt"/>
              <a:ea typeface="Calibri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2F20A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2F20A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Times New Roman"/>
                <a:ea typeface="Calibri"/>
              </a:rPr>
              <a:t> </a:t>
            </a:r>
            <a:endParaRPr lang="ru-RU" sz="1600" dirty="0" smtClean="0">
              <a:solidFill>
                <a:srgbClr val="2F20A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F20A0"/>
                </a:solidFill>
                <a:latin typeface="Times New Roman"/>
                <a:ea typeface="Calibri"/>
              </a:rPr>
              <a:t> </a:t>
            </a:r>
            <a:endParaRPr lang="ru-RU" sz="1600" dirty="0" smtClean="0">
              <a:solidFill>
                <a:srgbClr val="2F20A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285992"/>
            <a:ext cx="5929386" cy="399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содействовать принятию Модельного закона о конкуренции Единого экономического пространства (разработать предложения и рекомендации); 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разработать проект Антимонопольного кодекса </a:t>
            </a:r>
            <a:r>
              <a:rPr lang="ru-RU" sz="1400" dirty="0" err="1" smtClean="0">
                <a:solidFill>
                  <a:srgbClr val="2F20A0"/>
                </a:solidFill>
                <a:latin typeface="+mn-lt"/>
                <a:ea typeface="Calibri"/>
              </a:rPr>
              <a:t>ЕврАзЭС</a:t>
            </a: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; 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заключить новое базовое соглашение о сотрудничестве Российской Федерации с Европейским союзом (ЕС);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содействовать вступлению Российской Федерации в ОЭСР;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обеспечить закрепление ключевых позиций ФАС России в руководящем и рабочих органах Международной конкурентной сети;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обеспечить участие в руководстве деятельностью Конференции ООН по торговле и развитию (ЮНКТАД);</a:t>
            </a:r>
          </a:p>
          <a:p>
            <a:pPr algn="just">
              <a:lnSpc>
                <a:spcPts val="18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усилить работу по проведению совместных расследований с конкурентными ведомствами государств-участников СНГ, стран-членов ЕС, БРИКС и США, а также с участием МВД России, Следственного комитета России, налоговых органов, </a:t>
            </a:r>
            <a:r>
              <a:rPr lang="ru-RU" sz="1400" dirty="0" err="1" smtClean="0">
                <a:solidFill>
                  <a:srgbClr val="2F20A0"/>
                </a:solidFill>
                <a:latin typeface="+mn-lt"/>
                <a:ea typeface="Calibri"/>
              </a:rPr>
              <a:t>Росфиннадзора</a:t>
            </a: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, </a:t>
            </a:r>
            <a:r>
              <a:rPr lang="ru-RU" sz="1400" dirty="0" err="1" smtClean="0">
                <a:solidFill>
                  <a:srgbClr val="2F20A0"/>
                </a:solidFill>
                <a:latin typeface="+mn-lt"/>
                <a:ea typeface="Calibri"/>
              </a:rPr>
              <a:t>Росфинмониторинга</a:t>
            </a:r>
            <a:r>
              <a:rPr lang="ru-RU" sz="1400" dirty="0" smtClean="0">
                <a:solidFill>
                  <a:srgbClr val="2F20A0"/>
                </a:solidFill>
                <a:latin typeface="+mn-lt"/>
                <a:ea typeface="Calibri"/>
              </a:rPr>
              <a:t> и Интерпола;</a:t>
            </a:r>
          </a:p>
          <a:p>
            <a:pPr algn="just">
              <a:lnSpc>
                <a:spcPts val="18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2F20A0"/>
                </a:solidFill>
                <a:latin typeface="+mn-lt"/>
              </a:rPr>
              <a:t>и др.</a:t>
            </a:r>
            <a:endParaRPr lang="ru-RU" sz="1400" dirty="0">
              <a:solidFill>
                <a:srgbClr val="2F20A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357430"/>
            <a:ext cx="2571768" cy="2246769"/>
          </a:xfrm>
          <a:prstGeom prst="rect">
            <a:avLst/>
          </a:prstGeom>
          <a:gradFill>
            <a:gsLst>
              <a:gs pos="35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+mn-lt"/>
                <a:ea typeface="Calibri"/>
              </a:rPr>
              <a:t>Развитие институтов международного сотрудничества в сфере антимонопольного регулирования:</a:t>
            </a:r>
          </a:p>
        </p:txBody>
      </p:sp>
      <p:pic>
        <p:nvPicPr>
          <p:cNvPr id="9" name="Рисунок 8" descr="is_dunyasi_icin_yeni_pazarlama_platform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8670"/>
            <a:ext cx="1238250" cy="9525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B4CBCFA-CD2A-483D-BF55-88CD0F4B3AA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286776" y="6215082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1070</Words>
  <PresentationFormat>Экран (4:3)</PresentationFormat>
  <Paragraphs>195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Тема Office</vt:lpstr>
      <vt:lpstr>Тема Office</vt:lpstr>
      <vt:lpstr>Слайд 1</vt:lpstr>
      <vt:lpstr>  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  </vt:lpstr>
      <vt:lpstr>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Сергей Юрьевич</cp:lastModifiedBy>
  <cp:revision>245</cp:revision>
  <dcterms:modified xsi:type="dcterms:W3CDTF">2013-09-17T06:04:26Z</dcterms:modified>
</cp:coreProperties>
</file>