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35" r:id="rId3"/>
    <p:sldId id="390" r:id="rId4"/>
    <p:sldId id="391" r:id="rId5"/>
    <p:sldId id="323" r:id="rId6"/>
  </p:sldIdLst>
  <p:sldSz cx="9144000" cy="6858000" type="screen4x3"/>
  <p:notesSz cx="6781800" cy="99187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7C80"/>
    <a:srgbClr val="FFCC00"/>
    <a:srgbClr val="333399"/>
    <a:srgbClr val="0033CC"/>
    <a:srgbClr val="008080"/>
    <a:srgbClr val="FF0066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5128889-14E7-4B5D-9012-C1926CC60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8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8261-4DD7-4925-B4A6-606AD0869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DF783-29DA-4C78-BEE5-A7642492D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8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6D23-DE96-4E0E-988D-84EC75440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65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48C55-008B-454A-98BC-95F672D28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57FB-C618-403B-B4B3-845129874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32B8A-C168-4E13-80DD-7BB206A8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8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3A504-4D66-4D6A-B9FA-DADEF40E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0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F01D-D3DA-47EF-AA32-BAA883944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5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DF6F-0AE9-497B-A55A-823F1B25B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5601-5956-4729-A05A-656D5E620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4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A245-1999-481B-A560-AA3A2F625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8514D-43B0-497D-9F16-5E31CFB3B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8FB71-732D-4A31-A82D-C8EF8B2A0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1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AD68A4F-9BEC-4BAD-9AD1-AB3B2123E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0" y="3124200"/>
            <a:ext cx="9144000" cy="296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Практика применения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антимонопольного законодательства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в отношении органов власти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 b="1" dirty="0" smtClean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8080"/>
                </a:solidFill>
              </a:rPr>
              <a:t>К.В. Иванюженко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080"/>
                </a:solidFill>
              </a:rPr>
              <a:t>з</a:t>
            </a:r>
            <a:r>
              <a:rPr lang="ru-RU" altLang="ru-RU" sz="2000" b="1" dirty="0" smtClean="0">
                <a:solidFill>
                  <a:srgbClr val="008080"/>
                </a:solidFill>
              </a:rPr>
              <a:t>аместитель руководителя –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8080"/>
                </a:solidFill>
              </a:rPr>
              <a:t>начальник отдела контроля органов власти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8080"/>
                </a:solidFill>
              </a:rPr>
              <a:t>Московского областного УФАС России</a:t>
            </a:r>
            <a:endParaRPr lang="ru-RU" altLang="ru-RU" sz="20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3000" b="1" dirty="0">
              <a:latin typeface="Trebuchet MS" panose="020B0603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2240" y="188640"/>
            <a:ext cx="2255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доклада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2B8A-C168-4E13-80DD-7BB206A8CB7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 контрольно-надзорной деятельности 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78818"/>
              </p:ext>
            </p:extLst>
          </p:nvPr>
        </p:nvGraphicFramePr>
        <p:xfrm>
          <a:off x="467544" y="1916832"/>
          <a:ext cx="8352928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872208"/>
                <a:gridCol w="2088232"/>
                <a:gridCol w="2088232"/>
              </a:tblGrid>
              <a:tr h="37841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31 мая)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73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возбужденных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дел о нарушении антимонопольного законодательства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поступивших жалоб на действия (бездействие) организатора торгов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 rot="5400000">
            <a:off x="4483854" y="3040246"/>
            <a:ext cx="320307" cy="31935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11465" y="4636998"/>
            <a:ext cx="3135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предупреждений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8511" y="-112415"/>
            <a:ext cx="2255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доклада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2B8A-C168-4E13-80DD-7BB206A8CB7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 контрольно-надзорной деятельности 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1124744"/>
            <a:ext cx="4896544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со стороны органов власти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рынкам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800" y="2265305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управления многоквартирными домами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8024" y="2046573"/>
            <a:ext cx="3816424" cy="57060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 после ввода дома в эксплуатацию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8024" y="2617180"/>
            <a:ext cx="3816424" cy="57060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организации и проведении торгов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3401334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оказания ритуальных услуг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5086" y="3470528"/>
            <a:ext cx="3816424" cy="57060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Наделение МБУ, МКУ полномочиями хозяйствующих субъектов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5081783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земельно-имущественных отношений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5086" y="4752229"/>
            <a:ext cx="3816424" cy="57060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вида разрешенного использования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5086" y="5322836"/>
            <a:ext cx="3816424" cy="78222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предоставления земельного участка в собственность, аренду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endCxn id="8" idx="1"/>
          </p:cNvCxnSpPr>
          <p:nvPr/>
        </p:nvCxnSpPr>
        <p:spPr>
          <a:xfrm>
            <a:off x="323528" y="1412776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1412776"/>
            <a:ext cx="0" cy="40158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8" idx="1"/>
          </p:cNvCxnSpPr>
          <p:nvPr/>
        </p:nvCxnSpPr>
        <p:spPr>
          <a:xfrm>
            <a:off x="323528" y="5433656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23528" y="3753207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528" y="2617179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Левая фигурная скобка 39"/>
          <p:cNvSpPr/>
          <p:nvPr/>
        </p:nvSpPr>
        <p:spPr>
          <a:xfrm>
            <a:off x="4494276" y="2046573"/>
            <a:ext cx="149732" cy="11412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4423656" y="4752229"/>
            <a:ext cx="220351" cy="135282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88511" y="-112415"/>
            <a:ext cx="2255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доклада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2B8A-C168-4E13-80DD-7BB206A8CB7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принятых антимонопольным органом мер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1124744"/>
            <a:ext cx="4896544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со стороны органов власти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рынкам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800" y="2265305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управления многоквартирными домами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8024" y="2046573"/>
            <a:ext cx="3816424" cy="73183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о соблюдении закона, массовое проведение торгов в 2015-2017 годах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5086" y="2778411"/>
            <a:ext cx="3816424" cy="81935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предписаний, количество допущенных участников выросло </a:t>
            </a:r>
          </a:p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1-2 до 3-5, подготовлены и реализуются изменения в законодательство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3694783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оказания ритуальных услуг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5086" y="3694783"/>
            <a:ext cx="3816424" cy="74552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 о внесении изменений в уставные документы, МБУ и МКУ перестали осуществлять деятельность на рынке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5157177"/>
            <a:ext cx="3672408" cy="703747"/>
          </a:xfrm>
          <a:prstGeom prst="roundRect">
            <a:avLst/>
          </a:prstGeom>
          <a:solidFill>
            <a:srgbClr val="FF9F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земельно-имущественных отношений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5086" y="4537325"/>
            <a:ext cx="3816424" cy="114483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 о принятии мер к возврату преференции, более 50 млн рублей перечислено в бюджеты муниципальных образований, 1 земельный участок возвращен в казну (Сергиево-Посадский район)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5086" y="5682156"/>
            <a:ext cx="3816424" cy="8980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действий как нарушающих статью 16, дисквалификация должностных лиц (Солнечногорский район), иск в суд о расторжении договора купли-продажи (Дубна)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endCxn id="8" idx="1"/>
          </p:cNvCxnSpPr>
          <p:nvPr/>
        </p:nvCxnSpPr>
        <p:spPr>
          <a:xfrm>
            <a:off x="323528" y="1412776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1412776"/>
            <a:ext cx="0" cy="40962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8" idx="1"/>
          </p:cNvCxnSpPr>
          <p:nvPr/>
        </p:nvCxnSpPr>
        <p:spPr>
          <a:xfrm>
            <a:off x="323528" y="5509050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23528" y="4046656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528" y="2617179"/>
            <a:ext cx="21602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Левая фигурная скобка 39"/>
          <p:cNvSpPr/>
          <p:nvPr/>
        </p:nvSpPr>
        <p:spPr>
          <a:xfrm>
            <a:off x="4494276" y="2050605"/>
            <a:ext cx="149731" cy="14389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4423656" y="4537325"/>
            <a:ext cx="220351" cy="20428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88511" y="-112415"/>
            <a:ext cx="2255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доклада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/>
          <p:cNvGrpSpPr>
            <a:grpSpLocks/>
          </p:cNvGrpSpPr>
          <p:nvPr/>
        </p:nvGrpSpPr>
        <p:grpSpPr bwMode="auto">
          <a:xfrm>
            <a:off x="2700338" y="1052513"/>
            <a:ext cx="4705350" cy="2362200"/>
            <a:chOff x="1676400" y="2743200"/>
            <a:chExt cx="4343400" cy="2362200"/>
          </a:xfrm>
        </p:grpSpPr>
        <p:pic>
          <p:nvPicPr>
            <p:cNvPr id="6155" name="Picture 5" descr="FAS-logo-colo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7" descr="twitter_newbird_blu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2536580" y="2819400"/>
              <a:ext cx="3330820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000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www.fas.gov.ru</a:t>
              </a:r>
            </a:p>
          </p:txBody>
        </p:sp>
        <p:sp>
          <p:nvSpPr>
            <p:cNvPr id="19" name="TextBox 9"/>
            <p:cNvSpPr txBox="1">
              <a:spLocks noChangeArrowheads="1"/>
            </p:cNvSpPr>
            <p:nvPr/>
          </p:nvSpPr>
          <p:spPr bwMode="auto">
            <a:xfrm>
              <a:off x="2536580" y="3590925"/>
              <a:ext cx="3330820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000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FAS-book</a:t>
              </a:r>
            </a:p>
          </p:txBody>
        </p:sp>
        <p:sp>
          <p:nvSpPr>
            <p:cNvPr id="20" name="TextBox 10"/>
            <p:cNvSpPr txBox="1">
              <a:spLocks noChangeArrowheads="1"/>
            </p:cNvSpPr>
            <p:nvPr/>
          </p:nvSpPr>
          <p:spPr bwMode="auto">
            <a:xfrm>
              <a:off x="2536580" y="4343400"/>
              <a:ext cx="3483220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00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rus_fas</a:t>
              </a:r>
            </a:p>
          </p:txBody>
        </p:sp>
      </p:grpSp>
      <p:pic>
        <p:nvPicPr>
          <p:cNvPr id="6147" name="Picture 2" descr="Вконтакт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4287838"/>
            <a:ext cx="5762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12"/>
          <p:cNvSpPr>
            <a:spLocks noChangeArrowheads="1"/>
          </p:cNvSpPr>
          <p:nvPr/>
        </p:nvSpPr>
        <p:spPr bwMode="auto">
          <a:xfrm>
            <a:off x="3668713" y="4275138"/>
            <a:ext cx="14001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fas_rus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149" name="Picture 2" descr="Report Says Instagram May Soon Add A Messaging Function -- AppAdv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156200"/>
            <a:ext cx="6000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12"/>
          <p:cNvSpPr>
            <a:spLocks noChangeArrowheads="1"/>
          </p:cNvSpPr>
          <p:nvPr/>
        </p:nvSpPr>
        <p:spPr bwMode="auto">
          <a:xfrm>
            <a:off x="3679825" y="5121275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fas_time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151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976938"/>
            <a:ext cx="685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638550" y="5891213"/>
            <a:ext cx="2868613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FASvideotube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679825" y="3427413"/>
            <a:ext cx="2524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SoundCloud</a:t>
            </a:r>
            <a:endParaRPr lang="ru-RU" sz="3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154" name="Picture 2" descr="http://365radionetwork.com/wp-content/uploads/2014/12/soundcloud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3402013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4445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anose="020B0600070205080204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anose="020B0600070205080204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anose="020B0600070205080204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anose="020B0600070205080204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anose="020B0600070205080204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88511" y="-112415"/>
            <a:ext cx="2255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доклада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14441</TotalTime>
  <Words>267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Arial</vt:lpstr>
      <vt:lpstr>Times New Roman</vt:lpstr>
      <vt:lpstr>Trebuchet MS</vt:lpstr>
      <vt:lpstr>Оформление по умолчанию</vt:lpstr>
      <vt:lpstr>Презентация PowerPoint</vt:lpstr>
      <vt:lpstr>Краткие итоги контрольно-надзорной деятельности </vt:lpstr>
      <vt:lpstr>Краткие итоги контрольно-надзорной деятельности </vt:lpstr>
      <vt:lpstr>Итоги реализации принятых антимонопольным органом мер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Иванюженко Кирилл Владимирович</cp:lastModifiedBy>
  <cp:revision>902</cp:revision>
  <cp:lastPrinted>2010-03-02T18:14:00Z</cp:lastPrinted>
  <dcterms:created xsi:type="dcterms:W3CDTF">2011-08-24T07:02:51Z</dcterms:created>
  <dcterms:modified xsi:type="dcterms:W3CDTF">2017-06-14T18:13:46Z</dcterms:modified>
</cp:coreProperties>
</file>